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Lst>
  <p:notesMasterIdLst>
    <p:notesMasterId r:id="rId80"/>
  </p:notesMasterIdLst>
  <p:sldIdLst>
    <p:sldId id="270" r:id="rId2"/>
    <p:sldId id="293" r:id="rId3"/>
    <p:sldId id="337" r:id="rId4"/>
    <p:sldId id="292" r:id="rId5"/>
    <p:sldId id="295" r:id="rId6"/>
    <p:sldId id="294" r:id="rId7"/>
    <p:sldId id="297" r:id="rId8"/>
    <p:sldId id="296" r:id="rId9"/>
    <p:sldId id="316" r:id="rId10"/>
    <p:sldId id="298" r:id="rId11"/>
    <p:sldId id="317" r:id="rId12"/>
    <p:sldId id="334" r:id="rId13"/>
    <p:sldId id="338" r:id="rId14"/>
    <p:sldId id="339" r:id="rId15"/>
    <p:sldId id="257" r:id="rId16"/>
    <p:sldId id="341" r:id="rId17"/>
    <p:sldId id="340" r:id="rId18"/>
    <p:sldId id="322" r:id="rId19"/>
    <p:sldId id="304" r:id="rId20"/>
    <p:sldId id="323" r:id="rId21"/>
    <p:sldId id="305" r:id="rId22"/>
    <p:sldId id="324" r:id="rId23"/>
    <p:sldId id="306" r:id="rId24"/>
    <p:sldId id="325" r:id="rId25"/>
    <p:sldId id="307" r:id="rId26"/>
    <p:sldId id="326" r:id="rId27"/>
    <p:sldId id="308" r:id="rId28"/>
    <p:sldId id="327" r:id="rId29"/>
    <p:sldId id="342" r:id="rId30"/>
    <p:sldId id="343" r:id="rId31"/>
    <p:sldId id="345" r:id="rId32"/>
    <p:sldId id="346" r:id="rId33"/>
    <p:sldId id="344" r:id="rId34"/>
    <p:sldId id="258" r:id="rId35"/>
    <p:sldId id="274" r:id="rId36"/>
    <p:sldId id="275" r:id="rId37"/>
    <p:sldId id="273" r:id="rId38"/>
    <p:sldId id="261" r:id="rId39"/>
    <p:sldId id="276" r:id="rId40"/>
    <p:sldId id="277" r:id="rId41"/>
    <p:sldId id="272" r:id="rId42"/>
    <p:sldId id="318" r:id="rId43"/>
    <p:sldId id="300" r:id="rId44"/>
    <p:sldId id="319" r:id="rId45"/>
    <p:sldId id="301" r:id="rId46"/>
    <p:sldId id="335" r:id="rId47"/>
    <p:sldId id="302" r:id="rId48"/>
    <p:sldId id="336" r:id="rId49"/>
    <p:sldId id="347" r:id="rId50"/>
    <p:sldId id="303" r:id="rId51"/>
    <p:sldId id="355" r:id="rId52"/>
    <p:sldId id="348" r:id="rId53"/>
    <p:sldId id="349" r:id="rId54"/>
    <p:sldId id="350" r:id="rId55"/>
    <p:sldId id="351" r:id="rId56"/>
    <p:sldId id="356" r:id="rId57"/>
    <p:sldId id="353" r:id="rId58"/>
    <p:sldId id="358" r:id="rId59"/>
    <p:sldId id="357" r:id="rId60"/>
    <p:sldId id="354" r:id="rId61"/>
    <p:sldId id="359" r:id="rId62"/>
    <p:sldId id="360" r:id="rId63"/>
    <p:sldId id="361" r:id="rId64"/>
    <p:sldId id="362" r:id="rId65"/>
    <p:sldId id="279" r:id="rId66"/>
    <p:sldId id="278" r:id="rId67"/>
    <p:sldId id="281" r:id="rId68"/>
    <p:sldId id="282" r:id="rId69"/>
    <p:sldId id="284" r:id="rId70"/>
    <p:sldId id="283" r:id="rId71"/>
    <p:sldId id="285" r:id="rId72"/>
    <p:sldId id="286" r:id="rId73"/>
    <p:sldId id="288" r:id="rId74"/>
    <p:sldId id="287" r:id="rId75"/>
    <p:sldId id="289" r:id="rId76"/>
    <p:sldId id="290" r:id="rId77"/>
    <p:sldId id="291" r:id="rId78"/>
    <p:sldId id="269" r:id="rId79"/>
  </p:sldIdLst>
  <p:sldSz cx="9144000" cy="5143500" type="screen16x9"/>
  <p:notesSz cx="6858000" cy="9144000"/>
  <p:embeddedFontLst>
    <p:embeddedFont>
      <p:font typeface="Calibri" panose="020F0502020204030204" pitchFamily="34" charset="0"/>
      <p:regular r:id="rId81"/>
      <p:bold r:id="rId82"/>
      <p:italic r:id="rId83"/>
      <p:boldItalic r:id="rId84"/>
    </p:embeddedFont>
    <p:embeddedFont>
      <p:font typeface="Ink Free" panose="03080402000500000000" pitchFamily="66" charset="0"/>
      <p:regular r:id="rId85"/>
    </p:embeddedFont>
    <p:embeddedFont>
      <p:font typeface="Jacques Francois Shadow" panose="020B0604020202020204" charset="0"/>
      <p:regular r:id="rId86"/>
    </p:embeddedFont>
    <p:embeddedFont>
      <p:font typeface="Rockwell" panose="02060603020205020403" pitchFamily="18"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hT/yID+aah2Zf04wkXtq/VKEf9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4" autoAdjust="0"/>
    <p:restoredTop sz="85780" autoAdjust="0"/>
  </p:normalViewPr>
  <p:slideViewPr>
    <p:cSldViewPr snapToGrid="0">
      <p:cViewPr varScale="1">
        <p:scale>
          <a:sx n="54" d="100"/>
          <a:sy n="54" d="100"/>
        </p:scale>
        <p:origin x="133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D6F80-F7D3-427E-928E-B7A13B9004A6}"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F5F7AD0C-1F35-4239-B8E8-4B7AB884EB09}">
      <dgm:prSet/>
      <dgm:spPr/>
      <dgm:t>
        <a:bodyPr/>
        <a:lstStyle/>
        <a:p>
          <a:r>
            <a:rPr lang="es-CO">
              <a:solidFill>
                <a:schemeClr val="tx1"/>
              </a:solidFill>
            </a:rPr>
            <a:t>DESGNACION DE LOS PERFILES EN:</a:t>
          </a:r>
          <a:endParaRPr lang="en-US">
            <a:solidFill>
              <a:schemeClr val="tx1"/>
            </a:solidFill>
          </a:endParaRPr>
        </a:p>
      </dgm:t>
    </dgm:pt>
    <dgm:pt modelId="{9EB37337-F329-4A50-B720-398EFC430440}" type="parTrans" cxnId="{5019E1E0-60C9-4023-9A52-AF5E6973D1E2}">
      <dgm:prSet/>
      <dgm:spPr/>
      <dgm:t>
        <a:bodyPr/>
        <a:lstStyle/>
        <a:p>
          <a:endParaRPr lang="en-US">
            <a:solidFill>
              <a:schemeClr val="tx1"/>
            </a:solidFill>
          </a:endParaRPr>
        </a:p>
      </dgm:t>
    </dgm:pt>
    <dgm:pt modelId="{A6E0033D-537D-4B58-8CC4-8783D16537F1}" type="sibTrans" cxnId="{5019E1E0-60C9-4023-9A52-AF5E6973D1E2}">
      <dgm:prSet/>
      <dgm:spPr/>
      <dgm:t>
        <a:bodyPr/>
        <a:lstStyle/>
        <a:p>
          <a:endParaRPr lang="en-US">
            <a:solidFill>
              <a:schemeClr val="tx1"/>
            </a:solidFill>
          </a:endParaRPr>
        </a:p>
      </dgm:t>
    </dgm:pt>
    <dgm:pt modelId="{980A83F3-75DF-4CD5-A0F9-8182C7CEB9B7}">
      <dgm:prSet/>
      <dgm:spPr/>
      <dgm:t>
        <a:bodyPr/>
        <a:lstStyle/>
        <a:p>
          <a:r>
            <a:rPr lang="es-CO">
              <a:solidFill>
                <a:schemeClr val="tx1"/>
              </a:solidFill>
            </a:rPr>
            <a:t>EUROPA </a:t>
          </a:r>
          <a:endParaRPr lang="en-US">
            <a:solidFill>
              <a:schemeClr val="tx1"/>
            </a:solidFill>
          </a:endParaRPr>
        </a:p>
      </dgm:t>
    </dgm:pt>
    <dgm:pt modelId="{A5488BDB-D9A1-499B-B8A7-9C84C0089BA2}" type="parTrans" cxnId="{AB04BE2A-7AE7-4B60-900B-E0A8CB2C2A27}">
      <dgm:prSet/>
      <dgm:spPr/>
      <dgm:t>
        <a:bodyPr/>
        <a:lstStyle/>
        <a:p>
          <a:endParaRPr lang="en-US">
            <a:solidFill>
              <a:schemeClr val="tx1"/>
            </a:solidFill>
          </a:endParaRPr>
        </a:p>
      </dgm:t>
    </dgm:pt>
    <dgm:pt modelId="{7D652743-B165-4252-9976-A510A78134C2}" type="sibTrans" cxnId="{AB04BE2A-7AE7-4B60-900B-E0A8CB2C2A27}">
      <dgm:prSet/>
      <dgm:spPr/>
      <dgm:t>
        <a:bodyPr/>
        <a:lstStyle/>
        <a:p>
          <a:endParaRPr lang="en-US">
            <a:solidFill>
              <a:schemeClr val="tx1"/>
            </a:solidFill>
          </a:endParaRPr>
        </a:p>
      </dgm:t>
    </dgm:pt>
    <dgm:pt modelId="{07260771-5734-4715-98A3-E33352A4D26C}">
      <dgm:prSet/>
      <dgm:spPr/>
      <dgm:t>
        <a:bodyPr/>
        <a:lstStyle/>
        <a:p>
          <a:r>
            <a:rPr lang="es-CO" dirty="0">
              <a:solidFill>
                <a:schemeClr val="tx1"/>
              </a:solidFill>
            </a:rPr>
            <a:t>AMERICA </a:t>
          </a:r>
          <a:endParaRPr lang="en-US" dirty="0">
            <a:solidFill>
              <a:schemeClr val="tx1"/>
            </a:solidFill>
          </a:endParaRPr>
        </a:p>
      </dgm:t>
    </dgm:pt>
    <dgm:pt modelId="{ABFB6590-0F84-4D7B-99F1-4D2DBD764B3E}" type="parTrans" cxnId="{EBE04803-D21E-415D-B548-E604019E0F9E}">
      <dgm:prSet/>
      <dgm:spPr/>
      <dgm:t>
        <a:bodyPr/>
        <a:lstStyle/>
        <a:p>
          <a:endParaRPr lang="en-US">
            <a:solidFill>
              <a:schemeClr val="tx1"/>
            </a:solidFill>
          </a:endParaRPr>
        </a:p>
      </dgm:t>
    </dgm:pt>
    <dgm:pt modelId="{0E92593E-9B06-4E10-A9B7-2A6E94EE77BF}" type="sibTrans" cxnId="{EBE04803-D21E-415D-B548-E604019E0F9E}">
      <dgm:prSet/>
      <dgm:spPr/>
      <dgm:t>
        <a:bodyPr/>
        <a:lstStyle/>
        <a:p>
          <a:endParaRPr lang="en-US">
            <a:solidFill>
              <a:schemeClr val="tx1"/>
            </a:solidFill>
          </a:endParaRPr>
        </a:p>
      </dgm:t>
    </dgm:pt>
    <dgm:pt modelId="{5C3849FD-2319-4B24-84A9-EF221441CF02}" type="pres">
      <dgm:prSet presAssocID="{867D6F80-F7D3-427E-928E-B7A13B9004A6}" presName="linear" presStyleCnt="0">
        <dgm:presLayoutVars>
          <dgm:dir/>
          <dgm:animLvl val="lvl"/>
          <dgm:resizeHandles val="exact"/>
        </dgm:presLayoutVars>
      </dgm:prSet>
      <dgm:spPr/>
    </dgm:pt>
    <dgm:pt modelId="{F4FEE164-FFF1-4A23-A9C5-E6D51086C5AC}" type="pres">
      <dgm:prSet presAssocID="{F5F7AD0C-1F35-4239-B8E8-4B7AB884EB09}" presName="parentLin" presStyleCnt="0"/>
      <dgm:spPr/>
    </dgm:pt>
    <dgm:pt modelId="{FDE6D801-E6F0-48A7-8DDF-B456B409F35D}" type="pres">
      <dgm:prSet presAssocID="{F5F7AD0C-1F35-4239-B8E8-4B7AB884EB09}" presName="parentLeftMargin" presStyleLbl="node1" presStyleIdx="0" presStyleCnt="3"/>
      <dgm:spPr/>
    </dgm:pt>
    <dgm:pt modelId="{4FDD5436-89DC-4840-828C-C9D6075C589F}" type="pres">
      <dgm:prSet presAssocID="{F5F7AD0C-1F35-4239-B8E8-4B7AB884EB09}" presName="parentText" presStyleLbl="node1" presStyleIdx="0" presStyleCnt="3">
        <dgm:presLayoutVars>
          <dgm:chMax val="0"/>
          <dgm:bulletEnabled val="1"/>
        </dgm:presLayoutVars>
      </dgm:prSet>
      <dgm:spPr/>
    </dgm:pt>
    <dgm:pt modelId="{A9F32681-3A7F-4A3C-AADF-BF584B5D3649}" type="pres">
      <dgm:prSet presAssocID="{F5F7AD0C-1F35-4239-B8E8-4B7AB884EB09}" presName="negativeSpace" presStyleCnt="0"/>
      <dgm:spPr/>
    </dgm:pt>
    <dgm:pt modelId="{9811A38D-7F69-4101-982F-1D7C17D447DD}" type="pres">
      <dgm:prSet presAssocID="{F5F7AD0C-1F35-4239-B8E8-4B7AB884EB09}" presName="childText" presStyleLbl="conFgAcc1" presStyleIdx="0" presStyleCnt="3">
        <dgm:presLayoutVars>
          <dgm:bulletEnabled val="1"/>
        </dgm:presLayoutVars>
      </dgm:prSet>
      <dgm:spPr/>
    </dgm:pt>
    <dgm:pt modelId="{6C41720C-E4A7-4791-92B3-9F7C80124CCD}" type="pres">
      <dgm:prSet presAssocID="{A6E0033D-537D-4B58-8CC4-8783D16537F1}" presName="spaceBetweenRectangles" presStyleCnt="0"/>
      <dgm:spPr/>
    </dgm:pt>
    <dgm:pt modelId="{F4D5969B-D74D-4913-A0DA-A57B7017335B}" type="pres">
      <dgm:prSet presAssocID="{980A83F3-75DF-4CD5-A0F9-8182C7CEB9B7}" presName="parentLin" presStyleCnt="0"/>
      <dgm:spPr/>
    </dgm:pt>
    <dgm:pt modelId="{AABAEBB3-42C8-4A4F-B17D-29FEF92BE3A1}" type="pres">
      <dgm:prSet presAssocID="{980A83F3-75DF-4CD5-A0F9-8182C7CEB9B7}" presName="parentLeftMargin" presStyleLbl="node1" presStyleIdx="0" presStyleCnt="3"/>
      <dgm:spPr/>
    </dgm:pt>
    <dgm:pt modelId="{A43CCFF7-EBA1-4943-AF8D-E990D1026424}" type="pres">
      <dgm:prSet presAssocID="{980A83F3-75DF-4CD5-A0F9-8182C7CEB9B7}" presName="parentText" presStyleLbl="node1" presStyleIdx="1" presStyleCnt="3">
        <dgm:presLayoutVars>
          <dgm:chMax val="0"/>
          <dgm:bulletEnabled val="1"/>
        </dgm:presLayoutVars>
      </dgm:prSet>
      <dgm:spPr/>
    </dgm:pt>
    <dgm:pt modelId="{69144FA7-47B3-40F4-BF7E-49CD8BC2B9F7}" type="pres">
      <dgm:prSet presAssocID="{980A83F3-75DF-4CD5-A0F9-8182C7CEB9B7}" presName="negativeSpace" presStyleCnt="0"/>
      <dgm:spPr/>
    </dgm:pt>
    <dgm:pt modelId="{30EDD685-97AF-48A1-8149-8BA57AB6FB9D}" type="pres">
      <dgm:prSet presAssocID="{980A83F3-75DF-4CD5-A0F9-8182C7CEB9B7}" presName="childText" presStyleLbl="conFgAcc1" presStyleIdx="1" presStyleCnt="3">
        <dgm:presLayoutVars>
          <dgm:bulletEnabled val="1"/>
        </dgm:presLayoutVars>
      </dgm:prSet>
      <dgm:spPr/>
    </dgm:pt>
    <dgm:pt modelId="{E061A937-C6BC-4CC1-B3D8-4069C347CE69}" type="pres">
      <dgm:prSet presAssocID="{7D652743-B165-4252-9976-A510A78134C2}" presName="spaceBetweenRectangles" presStyleCnt="0"/>
      <dgm:spPr/>
    </dgm:pt>
    <dgm:pt modelId="{87EA4A42-A93B-407E-B3A8-4710B1208F64}" type="pres">
      <dgm:prSet presAssocID="{07260771-5734-4715-98A3-E33352A4D26C}" presName="parentLin" presStyleCnt="0"/>
      <dgm:spPr/>
    </dgm:pt>
    <dgm:pt modelId="{4629FDE9-561D-434C-A49B-5C2B26F9271A}" type="pres">
      <dgm:prSet presAssocID="{07260771-5734-4715-98A3-E33352A4D26C}" presName="parentLeftMargin" presStyleLbl="node1" presStyleIdx="1" presStyleCnt="3"/>
      <dgm:spPr/>
    </dgm:pt>
    <dgm:pt modelId="{84E4BAF0-936A-4C60-9573-1A8F3FCBDCBB}" type="pres">
      <dgm:prSet presAssocID="{07260771-5734-4715-98A3-E33352A4D26C}" presName="parentText" presStyleLbl="node1" presStyleIdx="2" presStyleCnt="3">
        <dgm:presLayoutVars>
          <dgm:chMax val="0"/>
          <dgm:bulletEnabled val="1"/>
        </dgm:presLayoutVars>
      </dgm:prSet>
      <dgm:spPr/>
    </dgm:pt>
    <dgm:pt modelId="{D6D9DADC-511D-4253-9DA7-6768FDE448DB}" type="pres">
      <dgm:prSet presAssocID="{07260771-5734-4715-98A3-E33352A4D26C}" presName="negativeSpace" presStyleCnt="0"/>
      <dgm:spPr/>
    </dgm:pt>
    <dgm:pt modelId="{859B7CA1-5094-4159-8691-5D5931CB2202}" type="pres">
      <dgm:prSet presAssocID="{07260771-5734-4715-98A3-E33352A4D26C}" presName="childText" presStyleLbl="conFgAcc1" presStyleIdx="2" presStyleCnt="3">
        <dgm:presLayoutVars>
          <dgm:bulletEnabled val="1"/>
        </dgm:presLayoutVars>
      </dgm:prSet>
      <dgm:spPr/>
    </dgm:pt>
  </dgm:ptLst>
  <dgm:cxnLst>
    <dgm:cxn modelId="{EBE04803-D21E-415D-B548-E604019E0F9E}" srcId="{867D6F80-F7D3-427E-928E-B7A13B9004A6}" destId="{07260771-5734-4715-98A3-E33352A4D26C}" srcOrd="2" destOrd="0" parTransId="{ABFB6590-0F84-4D7B-99F1-4D2DBD764B3E}" sibTransId="{0E92593E-9B06-4E10-A9B7-2A6E94EE77BF}"/>
    <dgm:cxn modelId="{B387B905-826A-4722-A60C-FD167C43FCD5}" type="presOf" srcId="{F5F7AD0C-1F35-4239-B8E8-4B7AB884EB09}" destId="{4FDD5436-89DC-4840-828C-C9D6075C589F}" srcOrd="1" destOrd="0" presId="urn:microsoft.com/office/officeart/2005/8/layout/list1"/>
    <dgm:cxn modelId="{C9FFC205-FA40-4FA2-B66C-D59C29D0CAE0}" type="presOf" srcId="{980A83F3-75DF-4CD5-A0F9-8182C7CEB9B7}" destId="{AABAEBB3-42C8-4A4F-B17D-29FEF92BE3A1}" srcOrd="0" destOrd="0" presId="urn:microsoft.com/office/officeart/2005/8/layout/list1"/>
    <dgm:cxn modelId="{B035AD0B-B20A-4D81-9BBE-856BB35FA4A4}" type="presOf" srcId="{867D6F80-F7D3-427E-928E-B7A13B9004A6}" destId="{5C3849FD-2319-4B24-84A9-EF221441CF02}" srcOrd="0" destOrd="0" presId="urn:microsoft.com/office/officeart/2005/8/layout/list1"/>
    <dgm:cxn modelId="{AB04BE2A-7AE7-4B60-900B-E0A8CB2C2A27}" srcId="{867D6F80-F7D3-427E-928E-B7A13B9004A6}" destId="{980A83F3-75DF-4CD5-A0F9-8182C7CEB9B7}" srcOrd="1" destOrd="0" parTransId="{A5488BDB-D9A1-499B-B8A7-9C84C0089BA2}" sibTransId="{7D652743-B165-4252-9976-A510A78134C2}"/>
    <dgm:cxn modelId="{9D247B36-8B3C-4132-9F51-1EB57F5A9AE8}" type="presOf" srcId="{980A83F3-75DF-4CD5-A0F9-8182C7CEB9B7}" destId="{A43CCFF7-EBA1-4943-AF8D-E990D1026424}" srcOrd="1" destOrd="0" presId="urn:microsoft.com/office/officeart/2005/8/layout/list1"/>
    <dgm:cxn modelId="{11E41C3A-CFED-49AD-BECE-90D71DD09E2F}" type="presOf" srcId="{07260771-5734-4715-98A3-E33352A4D26C}" destId="{84E4BAF0-936A-4C60-9573-1A8F3FCBDCBB}" srcOrd="1" destOrd="0" presId="urn:microsoft.com/office/officeart/2005/8/layout/list1"/>
    <dgm:cxn modelId="{B07CEB71-0F55-475E-A77B-B37F66FC11F0}" type="presOf" srcId="{F5F7AD0C-1F35-4239-B8E8-4B7AB884EB09}" destId="{FDE6D801-E6F0-48A7-8DDF-B456B409F35D}" srcOrd="0" destOrd="0" presId="urn:microsoft.com/office/officeart/2005/8/layout/list1"/>
    <dgm:cxn modelId="{2B5AE8DC-0BB1-4E7B-AC75-1DB8AB149BDE}" type="presOf" srcId="{07260771-5734-4715-98A3-E33352A4D26C}" destId="{4629FDE9-561D-434C-A49B-5C2B26F9271A}" srcOrd="0" destOrd="0" presId="urn:microsoft.com/office/officeart/2005/8/layout/list1"/>
    <dgm:cxn modelId="{5019E1E0-60C9-4023-9A52-AF5E6973D1E2}" srcId="{867D6F80-F7D3-427E-928E-B7A13B9004A6}" destId="{F5F7AD0C-1F35-4239-B8E8-4B7AB884EB09}" srcOrd="0" destOrd="0" parTransId="{9EB37337-F329-4A50-B720-398EFC430440}" sibTransId="{A6E0033D-537D-4B58-8CC4-8783D16537F1}"/>
    <dgm:cxn modelId="{2C6A9B2F-87FE-4A70-8EF9-1DABC2B4C790}" type="presParOf" srcId="{5C3849FD-2319-4B24-84A9-EF221441CF02}" destId="{F4FEE164-FFF1-4A23-A9C5-E6D51086C5AC}" srcOrd="0" destOrd="0" presId="urn:microsoft.com/office/officeart/2005/8/layout/list1"/>
    <dgm:cxn modelId="{2812D8B9-FCD1-4E3D-A3F1-03932B279892}" type="presParOf" srcId="{F4FEE164-FFF1-4A23-A9C5-E6D51086C5AC}" destId="{FDE6D801-E6F0-48A7-8DDF-B456B409F35D}" srcOrd="0" destOrd="0" presId="urn:microsoft.com/office/officeart/2005/8/layout/list1"/>
    <dgm:cxn modelId="{A5162C1E-93CF-4EA3-BCD8-0186FB6FDDD0}" type="presParOf" srcId="{F4FEE164-FFF1-4A23-A9C5-E6D51086C5AC}" destId="{4FDD5436-89DC-4840-828C-C9D6075C589F}" srcOrd="1" destOrd="0" presId="urn:microsoft.com/office/officeart/2005/8/layout/list1"/>
    <dgm:cxn modelId="{B116D53A-57ED-48DD-BA3D-791E6B114C3E}" type="presParOf" srcId="{5C3849FD-2319-4B24-84A9-EF221441CF02}" destId="{A9F32681-3A7F-4A3C-AADF-BF584B5D3649}" srcOrd="1" destOrd="0" presId="urn:microsoft.com/office/officeart/2005/8/layout/list1"/>
    <dgm:cxn modelId="{ADC5F5A2-F060-411C-AD23-D871CC5F6803}" type="presParOf" srcId="{5C3849FD-2319-4B24-84A9-EF221441CF02}" destId="{9811A38D-7F69-4101-982F-1D7C17D447DD}" srcOrd="2" destOrd="0" presId="urn:microsoft.com/office/officeart/2005/8/layout/list1"/>
    <dgm:cxn modelId="{EA786259-9A0E-4E18-AAC9-DA47FBE2582A}" type="presParOf" srcId="{5C3849FD-2319-4B24-84A9-EF221441CF02}" destId="{6C41720C-E4A7-4791-92B3-9F7C80124CCD}" srcOrd="3" destOrd="0" presId="urn:microsoft.com/office/officeart/2005/8/layout/list1"/>
    <dgm:cxn modelId="{A6C6C4FD-3B9C-4519-80E0-031787AED772}" type="presParOf" srcId="{5C3849FD-2319-4B24-84A9-EF221441CF02}" destId="{F4D5969B-D74D-4913-A0DA-A57B7017335B}" srcOrd="4" destOrd="0" presId="urn:microsoft.com/office/officeart/2005/8/layout/list1"/>
    <dgm:cxn modelId="{24BFA8C7-F499-4E0C-99A7-44F876C06964}" type="presParOf" srcId="{F4D5969B-D74D-4913-A0DA-A57B7017335B}" destId="{AABAEBB3-42C8-4A4F-B17D-29FEF92BE3A1}" srcOrd="0" destOrd="0" presId="urn:microsoft.com/office/officeart/2005/8/layout/list1"/>
    <dgm:cxn modelId="{056D33E0-4AFC-4E81-AF9E-53E5B88E194F}" type="presParOf" srcId="{F4D5969B-D74D-4913-A0DA-A57B7017335B}" destId="{A43CCFF7-EBA1-4943-AF8D-E990D1026424}" srcOrd="1" destOrd="0" presId="urn:microsoft.com/office/officeart/2005/8/layout/list1"/>
    <dgm:cxn modelId="{ECDB21C8-47DB-4CD5-B1E1-1E7F067589FB}" type="presParOf" srcId="{5C3849FD-2319-4B24-84A9-EF221441CF02}" destId="{69144FA7-47B3-40F4-BF7E-49CD8BC2B9F7}" srcOrd="5" destOrd="0" presId="urn:microsoft.com/office/officeart/2005/8/layout/list1"/>
    <dgm:cxn modelId="{F170FA13-6C19-4032-92A5-CF8C0CD02D17}" type="presParOf" srcId="{5C3849FD-2319-4B24-84A9-EF221441CF02}" destId="{30EDD685-97AF-48A1-8149-8BA57AB6FB9D}" srcOrd="6" destOrd="0" presId="urn:microsoft.com/office/officeart/2005/8/layout/list1"/>
    <dgm:cxn modelId="{E132AF31-EF29-4559-BA70-1543FDC9C531}" type="presParOf" srcId="{5C3849FD-2319-4B24-84A9-EF221441CF02}" destId="{E061A937-C6BC-4CC1-B3D8-4069C347CE69}" srcOrd="7" destOrd="0" presId="urn:microsoft.com/office/officeart/2005/8/layout/list1"/>
    <dgm:cxn modelId="{36B7DD8B-F75A-475E-90BA-7143B28689AE}" type="presParOf" srcId="{5C3849FD-2319-4B24-84A9-EF221441CF02}" destId="{87EA4A42-A93B-407E-B3A8-4710B1208F64}" srcOrd="8" destOrd="0" presId="urn:microsoft.com/office/officeart/2005/8/layout/list1"/>
    <dgm:cxn modelId="{FFC3E6EA-86AF-497E-B2E5-8CB8AF57FADA}" type="presParOf" srcId="{87EA4A42-A93B-407E-B3A8-4710B1208F64}" destId="{4629FDE9-561D-434C-A49B-5C2B26F9271A}" srcOrd="0" destOrd="0" presId="urn:microsoft.com/office/officeart/2005/8/layout/list1"/>
    <dgm:cxn modelId="{BC85A47C-E29F-4A18-8C28-ABD22DC70ABA}" type="presParOf" srcId="{87EA4A42-A93B-407E-B3A8-4710B1208F64}" destId="{84E4BAF0-936A-4C60-9573-1A8F3FCBDCBB}" srcOrd="1" destOrd="0" presId="urn:microsoft.com/office/officeart/2005/8/layout/list1"/>
    <dgm:cxn modelId="{5142B171-4675-4765-AB3C-F944E89295B7}" type="presParOf" srcId="{5C3849FD-2319-4B24-84A9-EF221441CF02}" destId="{D6D9DADC-511D-4253-9DA7-6768FDE448DB}" srcOrd="9" destOrd="0" presId="urn:microsoft.com/office/officeart/2005/8/layout/list1"/>
    <dgm:cxn modelId="{4AEA99F0-5D82-43EC-86CE-F46E81186E4F}" type="presParOf" srcId="{5C3849FD-2319-4B24-84A9-EF221441CF02}" destId="{859B7CA1-5094-4159-8691-5D5931CB220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1A38D-7F69-4101-982F-1D7C17D447DD}">
      <dsp:nvSpPr>
        <dsp:cNvPr id="0" name=""/>
        <dsp:cNvSpPr/>
      </dsp:nvSpPr>
      <dsp:spPr>
        <a:xfrm>
          <a:off x="0" y="609013"/>
          <a:ext cx="4308514" cy="5796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DD5436-89DC-4840-828C-C9D6075C589F}">
      <dsp:nvSpPr>
        <dsp:cNvPr id="0" name=""/>
        <dsp:cNvSpPr/>
      </dsp:nvSpPr>
      <dsp:spPr>
        <a:xfrm>
          <a:off x="215425" y="269533"/>
          <a:ext cx="3015959" cy="678960"/>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1022350">
            <a:lnSpc>
              <a:spcPct val="90000"/>
            </a:lnSpc>
            <a:spcBef>
              <a:spcPct val="0"/>
            </a:spcBef>
            <a:spcAft>
              <a:spcPct val="35000"/>
            </a:spcAft>
            <a:buNone/>
          </a:pPr>
          <a:r>
            <a:rPr lang="es-CO" sz="2300" kern="1200">
              <a:solidFill>
                <a:schemeClr val="tx1"/>
              </a:solidFill>
            </a:rPr>
            <a:t>DESGNACION DE LOS PERFILES EN:</a:t>
          </a:r>
          <a:endParaRPr lang="en-US" sz="2300" kern="1200">
            <a:solidFill>
              <a:schemeClr val="tx1"/>
            </a:solidFill>
          </a:endParaRPr>
        </a:p>
      </dsp:txBody>
      <dsp:txXfrm>
        <a:off x="248569" y="302677"/>
        <a:ext cx="2949671" cy="612672"/>
      </dsp:txXfrm>
    </dsp:sp>
    <dsp:sp modelId="{30EDD685-97AF-48A1-8149-8BA57AB6FB9D}">
      <dsp:nvSpPr>
        <dsp:cNvPr id="0" name=""/>
        <dsp:cNvSpPr/>
      </dsp:nvSpPr>
      <dsp:spPr>
        <a:xfrm>
          <a:off x="0" y="1652293"/>
          <a:ext cx="4308514" cy="5796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3CCFF7-EBA1-4943-AF8D-E990D1026424}">
      <dsp:nvSpPr>
        <dsp:cNvPr id="0" name=""/>
        <dsp:cNvSpPr/>
      </dsp:nvSpPr>
      <dsp:spPr>
        <a:xfrm>
          <a:off x="215425" y="1312813"/>
          <a:ext cx="3015959" cy="678960"/>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1022350">
            <a:lnSpc>
              <a:spcPct val="90000"/>
            </a:lnSpc>
            <a:spcBef>
              <a:spcPct val="0"/>
            </a:spcBef>
            <a:spcAft>
              <a:spcPct val="35000"/>
            </a:spcAft>
            <a:buNone/>
          </a:pPr>
          <a:r>
            <a:rPr lang="es-CO" sz="2300" kern="1200">
              <a:solidFill>
                <a:schemeClr val="tx1"/>
              </a:solidFill>
            </a:rPr>
            <a:t>EUROPA </a:t>
          </a:r>
          <a:endParaRPr lang="en-US" sz="2300" kern="1200">
            <a:solidFill>
              <a:schemeClr val="tx1"/>
            </a:solidFill>
          </a:endParaRPr>
        </a:p>
      </dsp:txBody>
      <dsp:txXfrm>
        <a:off x="248569" y="1345957"/>
        <a:ext cx="2949671" cy="612672"/>
      </dsp:txXfrm>
    </dsp:sp>
    <dsp:sp modelId="{859B7CA1-5094-4159-8691-5D5931CB2202}">
      <dsp:nvSpPr>
        <dsp:cNvPr id="0" name=""/>
        <dsp:cNvSpPr/>
      </dsp:nvSpPr>
      <dsp:spPr>
        <a:xfrm>
          <a:off x="0" y="2695573"/>
          <a:ext cx="4308514" cy="5796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E4BAF0-936A-4C60-9573-1A8F3FCBDCBB}">
      <dsp:nvSpPr>
        <dsp:cNvPr id="0" name=""/>
        <dsp:cNvSpPr/>
      </dsp:nvSpPr>
      <dsp:spPr>
        <a:xfrm>
          <a:off x="215425" y="2356093"/>
          <a:ext cx="3015959" cy="678960"/>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1022350">
            <a:lnSpc>
              <a:spcPct val="90000"/>
            </a:lnSpc>
            <a:spcBef>
              <a:spcPct val="0"/>
            </a:spcBef>
            <a:spcAft>
              <a:spcPct val="35000"/>
            </a:spcAft>
            <a:buNone/>
          </a:pPr>
          <a:r>
            <a:rPr lang="es-CO" sz="2300" kern="1200" dirty="0">
              <a:solidFill>
                <a:schemeClr val="tx1"/>
              </a:solidFill>
            </a:rPr>
            <a:t>AMERICA </a:t>
          </a:r>
          <a:endParaRPr lang="en-US" sz="2300" kern="1200" dirty="0">
            <a:solidFill>
              <a:schemeClr val="tx1"/>
            </a:solidFill>
          </a:endParaRPr>
        </a:p>
      </dsp:txBody>
      <dsp:txXfrm>
        <a:off x="248569" y="2389237"/>
        <a:ext cx="2949671"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8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76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73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76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64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65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07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os objetos" userDrawn="1">
  <p:cSld name="TWO_OBJECTS">
    <p:spTree>
      <p:nvGrpSpPr>
        <p:cNvPr id="1" name="Shape 152"/>
        <p:cNvGrpSpPr/>
        <p:nvPr/>
      </p:nvGrpSpPr>
      <p:grpSpPr>
        <a:xfrm>
          <a:off x="0" y="0"/>
          <a:ext cx="0" cy="0"/>
          <a:chOff x="0" y="0"/>
          <a:chExt cx="0" cy="0"/>
        </a:xfrm>
      </p:grpSpPr>
      <p:grpSp>
        <p:nvGrpSpPr>
          <p:cNvPr id="153" name="Google Shape;153;p23"/>
          <p:cNvGrpSpPr/>
          <p:nvPr/>
        </p:nvGrpSpPr>
        <p:grpSpPr>
          <a:xfrm>
            <a:off x="-313135" y="0"/>
            <a:ext cx="9438086" cy="5139929"/>
            <a:chOff x="-417513" y="0"/>
            <a:chExt cx="12584114" cy="6853238"/>
          </a:xfrm>
        </p:grpSpPr>
        <p:sp>
          <p:nvSpPr>
            <p:cNvPr id="154" name="Google Shape;154;p23"/>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17"/>
        <p:cNvGrpSpPr/>
        <p:nvPr/>
      </p:nvGrpSpPr>
      <p:grpSpPr>
        <a:xfrm>
          <a:off x="0" y="0"/>
          <a:ext cx="0" cy="0"/>
          <a:chOff x="0" y="0"/>
          <a:chExt cx="0" cy="0"/>
        </a:xfrm>
      </p:grpSpPr>
      <p:pic>
        <p:nvPicPr>
          <p:cNvPr id="18" name="Google Shape;18;p17" descr="interna-naranja.png"/>
          <p:cNvPicPr preferRelativeResize="0"/>
          <p:nvPr/>
        </p:nvPicPr>
        <p:blipFill rotWithShape="1">
          <a:blip r:embed="rId2">
            <a:alphaModFix/>
          </a:blip>
          <a:srcRect/>
          <a:stretch/>
        </p:blipFill>
        <p:spPr>
          <a:xfrm>
            <a:off x="0" y="0"/>
            <a:ext cx="9144000" cy="5143500"/>
          </a:xfrm>
          <a:prstGeom prst="rect">
            <a:avLst/>
          </a:prstGeom>
          <a:solidFill>
            <a:schemeClr val="accent4"/>
          </a:solidFill>
          <a:ln>
            <a:noFill/>
          </a:ln>
        </p:spPr>
      </p:pic>
      <p:pic>
        <p:nvPicPr>
          <p:cNvPr id="19" name="Google Shape;19;p17"/>
          <p:cNvPicPr preferRelativeResize="0"/>
          <p:nvPr/>
        </p:nvPicPr>
        <p:blipFill rotWithShape="1">
          <a:blip r:embed="rId3">
            <a:alphaModFix/>
          </a:blip>
          <a:srcRect/>
          <a:stretch/>
        </p:blipFill>
        <p:spPr>
          <a:xfrm>
            <a:off x="3776749" y="488950"/>
            <a:ext cx="4267200" cy="4165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5"/>
        <p:cNvGrpSpPr/>
        <p:nvPr/>
      </p:nvGrpSpPr>
      <p:grpSpPr>
        <a:xfrm>
          <a:off x="0" y="0"/>
          <a:ext cx="0" cy="0"/>
          <a:chOff x="0" y="0"/>
          <a:chExt cx="0" cy="0"/>
        </a:xfrm>
      </p:grpSpPr>
      <p:pic>
        <p:nvPicPr>
          <p:cNvPr id="16" name="Google Shape;16;p16" descr="interna+textura.png"/>
          <p:cNvPicPr preferRelativeResize="0"/>
          <p:nvPr/>
        </p:nvPicPr>
        <p:blipFill rotWithShape="1">
          <a:blip r:embed="rId2">
            <a:alphaModFix/>
            <a:grayscl/>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0"/>
        <p:cNvGrpSpPr/>
        <p:nvPr/>
      </p:nvGrpSpPr>
      <p:grpSpPr>
        <a:xfrm>
          <a:off x="0" y="0"/>
          <a:ext cx="0" cy="0"/>
          <a:chOff x="0" y="0"/>
          <a:chExt cx="0" cy="0"/>
        </a:xfrm>
      </p:grpSpPr>
      <p:sp>
        <p:nvSpPr>
          <p:cNvPr id="21" name="Google Shape;21;p18"/>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8"/>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pic>
        <p:nvPicPr>
          <p:cNvPr id="24" name="Google Shape;24;p18" descr="cierre.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FCEDDADC-99A5-4120-941B-F10E436CD1F3}" type="datetimeFigureOut">
              <a:rPr lang="en-US" smtClean="0"/>
              <a:pPr>
                <a:defRPr/>
              </a:pPr>
              <a:t>5/10/2022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540FCAE-454B-4886-B54A-08F82A2653BF}" type="slidenum">
              <a:rPr lang="en-US" smtClean="0"/>
              <a:pPr>
                <a:defRPr/>
              </a:pPr>
              <a:t>‹Nº›</a:t>
            </a:fld>
            <a:endParaRPr lang="en-US"/>
          </a:p>
        </p:txBody>
      </p:sp>
    </p:spTree>
    <p:extLst>
      <p:ext uri="{BB962C8B-B14F-4D97-AF65-F5344CB8AC3E}">
        <p14:creationId xmlns:p14="http://schemas.microsoft.com/office/powerpoint/2010/main" val="724561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68371" y="1768794"/>
            <a:ext cx="2624000" cy="1842364"/>
          </a:xfrm>
          <a:prstGeom prst="rect">
            <a:avLst/>
          </a:prstGeom>
          <a:noFill/>
          <a:ln>
            <a:noFill/>
          </a:ln>
        </p:spPr>
        <p:txBody>
          <a:bodyPr spcFirstLastPara="1" wrap="square" lIns="228600" tIns="228600" rIns="228600" bIns="228600" anchor="ctr" anchorCtr="0">
            <a:normAutofit/>
          </a:bodyPr>
          <a:lstStyle>
            <a:lvl1pPr marR="0" lvl="0" algn="ctr" rtl="0">
              <a:lnSpc>
                <a:spcPct val="85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4076237" y="596039"/>
            <a:ext cx="4462527" cy="3942818"/>
          </a:xfrm>
          <a:prstGeom prst="rect">
            <a:avLst/>
          </a:prstGeom>
          <a:noFill/>
          <a:ln>
            <a:noFill/>
          </a:ln>
        </p:spPr>
        <p:txBody>
          <a:bodyPr spcFirstLastPara="1" wrap="square" lIns="91425" tIns="45700" rIns="91425" bIns="45700" anchor="t" anchorCtr="0">
            <a:normAutofit/>
          </a:bodyPr>
          <a:lstStyle>
            <a:lvl1pPr marL="457200" marR="0" lvl="0" indent="-322897" algn="l" rtl="0">
              <a:lnSpc>
                <a:spcPct val="120000"/>
              </a:lnSpc>
              <a:spcBef>
                <a:spcPts val="750"/>
              </a:spcBef>
              <a:spcAft>
                <a:spcPts val="0"/>
              </a:spcAft>
              <a:buClr>
                <a:schemeClr val="accent1"/>
              </a:buClr>
              <a:buSzPts val="1485"/>
              <a:buFont typeface="Noto Sans Symbols"/>
              <a:buChar char="▪"/>
              <a:defRPr sz="1350" b="0" i="0" u="none" strike="noStrike" cap="none">
                <a:solidFill>
                  <a:schemeClr val="dk1"/>
                </a:solidFill>
                <a:latin typeface="Rockwell"/>
                <a:ea typeface="Rockwell"/>
                <a:cs typeface="Rockwell"/>
                <a:sym typeface="Rockwell"/>
              </a:defRPr>
            </a:lvl1pPr>
            <a:lvl2pPr marL="914400" marR="0" lvl="1" indent="-312419" algn="l" rtl="0">
              <a:lnSpc>
                <a:spcPct val="120000"/>
              </a:lnSpc>
              <a:spcBef>
                <a:spcPts val="375"/>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2pPr>
            <a:lvl3pPr marL="1371600" marR="0" lvl="2" indent="-301942" algn="l" rtl="0">
              <a:lnSpc>
                <a:spcPct val="120000"/>
              </a:lnSpc>
              <a:spcBef>
                <a:spcPts val="375"/>
              </a:spcBef>
              <a:spcAft>
                <a:spcPts val="0"/>
              </a:spcAft>
              <a:buClr>
                <a:schemeClr val="accent1"/>
              </a:buClr>
              <a:buSzPts val="1155"/>
              <a:buFont typeface="Noto Sans Symbols"/>
              <a:buChar char="▪"/>
              <a:defRPr sz="1050" b="0" i="0" u="none" strike="noStrike" cap="none">
                <a:solidFill>
                  <a:schemeClr val="dk1"/>
                </a:solidFill>
                <a:latin typeface="Rockwell"/>
                <a:ea typeface="Rockwell"/>
                <a:cs typeface="Rockwell"/>
                <a:sym typeface="Rockwell"/>
              </a:defRPr>
            </a:lvl3pPr>
            <a:lvl4pPr marL="1828800" marR="0" lvl="3" indent="-291464"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4pPr>
            <a:lvl5pPr marL="2286000" marR="0" lvl="4" indent="-291464"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5pPr>
            <a:lvl6pPr marL="2743200" marR="0" lvl="5" indent="-291464"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6pPr>
            <a:lvl7pPr marL="3200400" marR="0" lvl="6" indent="-291464"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7pPr>
            <a:lvl8pPr marL="3657600" marR="0" lvl="7" indent="-291465"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8pPr>
            <a:lvl9pPr marL="4114800" marR="0" lvl="8" indent="-291465" algn="l" rtl="0">
              <a:lnSpc>
                <a:spcPct val="120000"/>
              </a:lnSpc>
              <a:spcBef>
                <a:spcPts val="375"/>
              </a:spcBef>
              <a:spcAft>
                <a:spcPts val="0"/>
              </a:spcAft>
              <a:buClr>
                <a:schemeClr val="accent1"/>
              </a:buClr>
              <a:buSzPts val="990"/>
              <a:buFont typeface="Noto Sans Symbols"/>
              <a:buChar char="▪"/>
              <a:defRPr sz="900" b="0" i="0" u="none" strike="noStrike" cap="none">
                <a:solidFill>
                  <a:schemeClr val="dk1"/>
                </a:solidFill>
                <a:latin typeface="Rockwell"/>
                <a:ea typeface="Rockwell"/>
                <a:cs typeface="Rockwell"/>
                <a:sym typeface="Rockwell"/>
              </a:defRPr>
            </a:lvl9pPr>
          </a:lstStyle>
          <a:p>
            <a:endParaRPr/>
          </a:p>
        </p:txBody>
      </p:sp>
      <p:sp>
        <p:nvSpPr>
          <p:cNvPr id="12" name="Google Shape;12;p15"/>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3" name="Google Shape;13;p15"/>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5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4" name="Google Shape;14;p15"/>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750" b="0" i="0" u="none" strike="noStrike" cap="none">
                <a:solidFill>
                  <a:srgbClr val="888888"/>
                </a:solidFill>
                <a:latin typeface="Rockwell"/>
                <a:ea typeface="Rockwell"/>
                <a:cs typeface="Rockwell"/>
                <a:sym typeface="Rockwell"/>
              </a:defRPr>
            </a:lvl1pPr>
            <a:lvl2pPr marL="0" marR="0" lvl="1" indent="0" algn="r" rtl="0">
              <a:spcBef>
                <a:spcPts val="0"/>
              </a:spcBef>
              <a:buNone/>
              <a:defRPr sz="750" b="0" i="0" u="none" strike="noStrike" cap="none">
                <a:solidFill>
                  <a:srgbClr val="888888"/>
                </a:solidFill>
                <a:latin typeface="Rockwell"/>
                <a:ea typeface="Rockwell"/>
                <a:cs typeface="Rockwell"/>
                <a:sym typeface="Rockwell"/>
              </a:defRPr>
            </a:lvl2pPr>
            <a:lvl3pPr marL="0" marR="0" lvl="2" indent="0" algn="r" rtl="0">
              <a:spcBef>
                <a:spcPts val="0"/>
              </a:spcBef>
              <a:buNone/>
              <a:defRPr sz="750" b="0" i="0" u="none" strike="noStrike" cap="none">
                <a:solidFill>
                  <a:srgbClr val="888888"/>
                </a:solidFill>
                <a:latin typeface="Rockwell"/>
                <a:ea typeface="Rockwell"/>
                <a:cs typeface="Rockwell"/>
                <a:sym typeface="Rockwell"/>
              </a:defRPr>
            </a:lvl3pPr>
            <a:lvl4pPr marL="0" marR="0" lvl="3" indent="0" algn="r" rtl="0">
              <a:spcBef>
                <a:spcPts val="0"/>
              </a:spcBef>
              <a:buNone/>
              <a:defRPr sz="750" b="0" i="0" u="none" strike="noStrike" cap="none">
                <a:solidFill>
                  <a:srgbClr val="888888"/>
                </a:solidFill>
                <a:latin typeface="Rockwell"/>
                <a:ea typeface="Rockwell"/>
                <a:cs typeface="Rockwell"/>
                <a:sym typeface="Rockwell"/>
              </a:defRPr>
            </a:lvl4pPr>
            <a:lvl5pPr marL="0" marR="0" lvl="4" indent="0" algn="r" rtl="0">
              <a:spcBef>
                <a:spcPts val="0"/>
              </a:spcBef>
              <a:buNone/>
              <a:defRPr sz="750" b="0" i="0" u="none" strike="noStrike" cap="none">
                <a:solidFill>
                  <a:srgbClr val="888888"/>
                </a:solidFill>
                <a:latin typeface="Rockwell"/>
                <a:ea typeface="Rockwell"/>
                <a:cs typeface="Rockwell"/>
                <a:sym typeface="Rockwell"/>
              </a:defRPr>
            </a:lvl5pPr>
            <a:lvl6pPr marL="0" marR="0" lvl="5" indent="0" algn="r" rtl="0">
              <a:spcBef>
                <a:spcPts val="0"/>
              </a:spcBef>
              <a:buNone/>
              <a:defRPr sz="750" b="0" i="0" u="none" strike="noStrike" cap="none">
                <a:solidFill>
                  <a:srgbClr val="888888"/>
                </a:solidFill>
                <a:latin typeface="Rockwell"/>
                <a:ea typeface="Rockwell"/>
                <a:cs typeface="Rockwell"/>
                <a:sym typeface="Rockwell"/>
              </a:defRPr>
            </a:lvl6pPr>
            <a:lvl7pPr marL="0" marR="0" lvl="6" indent="0" algn="r" rtl="0">
              <a:spcBef>
                <a:spcPts val="0"/>
              </a:spcBef>
              <a:buNone/>
              <a:defRPr sz="750" b="0" i="0" u="none" strike="noStrike" cap="none">
                <a:solidFill>
                  <a:srgbClr val="888888"/>
                </a:solidFill>
                <a:latin typeface="Rockwell"/>
                <a:ea typeface="Rockwell"/>
                <a:cs typeface="Rockwell"/>
                <a:sym typeface="Rockwell"/>
              </a:defRPr>
            </a:lvl7pPr>
            <a:lvl8pPr marL="0" marR="0" lvl="7" indent="0" algn="r" rtl="0">
              <a:spcBef>
                <a:spcPts val="0"/>
              </a:spcBef>
              <a:buNone/>
              <a:defRPr sz="750" b="0" i="0" u="none" strike="noStrike" cap="none">
                <a:solidFill>
                  <a:srgbClr val="888888"/>
                </a:solidFill>
                <a:latin typeface="Rockwell"/>
                <a:ea typeface="Rockwell"/>
                <a:cs typeface="Rockwell"/>
                <a:sym typeface="Rockwell"/>
              </a:defRPr>
            </a:lvl8pPr>
            <a:lvl9pPr marL="0" marR="0" lvl="8" indent="0" algn="r" rtl="0">
              <a:spcBef>
                <a:spcPts val="0"/>
              </a:spcBef>
              <a:buNone/>
              <a:defRPr sz="75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6" r:id="rId1"/>
    <p:sldLayoutId id="2147483650" r:id="rId2"/>
    <p:sldLayoutId id="2147483649" r:id="rId3"/>
    <p:sldLayoutId id="2147483651"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3.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herreriaforja.com/catalogo-de-materiales/perfiles/para-barandal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1">
            <a:extLst>
              <a:ext uri="{FF2B5EF4-FFF2-40B4-BE49-F238E27FC236}">
                <a16:creationId xmlns:a16="http://schemas.microsoft.com/office/drawing/2014/main" id="{332521CB-7C62-5C09-BD09-275A73EEB3DF}"/>
              </a:ext>
            </a:extLst>
          </p:cNvPr>
          <p:cNvSpPr txBox="1"/>
          <p:nvPr/>
        </p:nvSpPr>
        <p:spPr>
          <a:xfrm>
            <a:off x="1995659" y="1190537"/>
            <a:ext cx="6141153"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dirty="0">
                <a:solidFill>
                  <a:schemeClr val="dk1"/>
                </a:solidFill>
                <a:latin typeface="Jacques Francois Shadow"/>
                <a:sym typeface="Jacques Francois Shadow"/>
              </a:rPr>
              <a:t>###### PERFILES METALICOS ##########</a:t>
            </a:r>
            <a:endParaRPr sz="2800" dirty="0"/>
          </a:p>
        </p:txBody>
      </p:sp>
      <p:sp>
        <p:nvSpPr>
          <p:cNvPr id="3" name="Google Shape;350;p1">
            <a:extLst>
              <a:ext uri="{FF2B5EF4-FFF2-40B4-BE49-F238E27FC236}">
                <a16:creationId xmlns:a16="http://schemas.microsoft.com/office/drawing/2014/main" id="{2B693F7A-1303-EE45-8263-4D7A356CA52E}"/>
              </a:ext>
            </a:extLst>
          </p:cNvPr>
          <p:cNvSpPr txBox="1"/>
          <p:nvPr/>
        </p:nvSpPr>
        <p:spPr>
          <a:xfrm>
            <a:off x="3734405" y="3358620"/>
            <a:ext cx="2663663" cy="11079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Álvaro Alfonso segura quintero</a:t>
            </a:r>
          </a:p>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Edwin Crisanto Prada Rodríguez</a:t>
            </a:r>
          </a:p>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José Luis lozano Cifuentes</a:t>
            </a:r>
          </a:p>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Jimer Stiven Cortes Murcia</a:t>
            </a:r>
          </a:p>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Juan David Chisaba Cabiativa</a:t>
            </a:r>
          </a:p>
          <a:p>
            <a:pPr marL="0" marR="0" lvl="0" indent="0" algn="ctr" rtl="0">
              <a:spcBef>
                <a:spcPts val="0"/>
              </a:spcBef>
              <a:spcAft>
                <a:spcPts val="0"/>
              </a:spcAft>
              <a:buNone/>
            </a:pPr>
            <a:r>
              <a:rPr lang="es-ES" sz="1100" dirty="0">
                <a:solidFill>
                  <a:schemeClr val="tx1">
                    <a:lumMod val="95000"/>
                    <a:lumOff val="5000"/>
                  </a:schemeClr>
                </a:solidFill>
                <a:latin typeface="Ink Free" panose="03080402000500000000" pitchFamily="66" charset="0"/>
                <a:sym typeface="Jacques Francois Shadow"/>
              </a:rPr>
              <a:t>Daniel Ernesto Pulido Cortes.</a:t>
            </a:r>
          </a:p>
        </p:txBody>
      </p:sp>
    </p:spTree>
    <p:extLst>
      <p:ext uri="{BB962C8B-B14F-4D97-AF65-F5344CB8AC3E}">
        <p14:creationId xmlns:p14="http://schemas.microsoft.com/office/powerpoint/2010/main" val="380997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7EC94-18FD-4F0F-9BD1-FB66FD339951}"/>
              </a:ext>
            </a:extLst>
          </p:cNvPr>
          <p:cNvSpPr txBox="1">
            <a:spLocks/>
          </p:cNvSpPr>
          <p:nvPr/>
        </p:nvSpPr>
        <p:spPr>
          <a:xfrm>
            <a:off x="206477" y="285135"/>
            <a:ext cx="7816645"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600" dirty="0"/>
              <a:t>LAMINADO DE PERFILES </a:t>
            </a:r>
          </a:p>
        </p:txBody>
      </p:sp>
      <p:sp>
        <p:nvSpPr>
          <p:cNvPr id="3" name="Marcador de contenido 2">
            <a:extLst>
              <a:ext uri="{FF2B5EF4-FFF2-40B4-BE49-F238E27FC236}">
                <a16:creationId xmlns:a16="http://schemas.microsoft.com/office/drawing/2014/main" id="{95E3A029-817F-4DB6-90DB-A6CB1EEE2C3F}"/>
              </a:ext>
            </a:extLst>
          </p:cNvPr>
          <p:cNvSpPr txBox="1">
            <a:spLocks/>
          </p:cNvSpPr>
          <p:nvPr/>
        </p:nvSpPr>
        <p:spPr>
          <a:xfrm>
            <a:off x="206477" y="1029700"/>
            <a:ext cx="4365523" cy="4093428"/>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La mayoría de los principios que se aplican al laminado plano son aplicables al laminado de perfiles, los rodillos formadores son más complicados, y el material inicial de forma generalmente cuadrada, requiere una transformación gradual a través de varios rodillos para alcanzar la sección final, se utilizan rodillos horizontales y verticales para lograr un reducción uniforme y consistente del material. </a:t>
            </a:r>
          </a:p>
          <a:p>
            <a:endParaRPr lang="es-CO" dirty="0"/>
          </a:p>
        </p:txBody>
      </p:sp>
      <p:pic>
        <p:nvPicPr>
          <p:cNvPr id="4" name="Marcador de contenido 4">
            <a:extLst>
              <a:ext uri="{FF2B5EF4-FFF2-40B4-BE49-F238E27FC236}">
                <a16:creationId xmlns:a16="http://schemas.microsoft.com/office/drawing/2014/main" id="{A73E1D26-5BCA-492C-BD90-CAF9BA443310}"/>
              </a:ext>
            </a:extLst>
          </p:cNvPr>
          <p:cNvPicPr>
            <a:picLocks noChangeAspect="1"/>
          </p:cNvPicPr>
          <p:nvPr/>
        </p:nvPicPr>
        <p:blipFill>
          <a:blip r:embed="rId2"/>
          <a:stretch>
            <a:fillRect/>
          </a:stretch>
        </p:blipFill>
        <p:spPr>
          <a:xfrm>
            <a:off x="4883056" y="1294463"/>
            <a:ext cx="3706975" cy="3100556"/>
          </a:xfrm>
          <a:prstGeom prst="rect">
            <a:avLst/>
          </a:prstGeom>
        </p:spPr>
      </p:pic>
    </p:spTree>
    <p:extLst>
      <p:ext uri="{BB962C8B-B14F-4D97-AF65-F5344CB8AC3E}">
        <p14:creationId xmlns:p14="http://schemas.microsoft.com/office/powerpoint/2010/main" val="252060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4B23-AD40-44C6-8FB0-CF32CFFFC126}"/>
              </a:ext>
            </a:extLst>
          </p:cNvPr>
          <p:cNvSpPr txBox="1">
            <a:spLocks/>
          </p:cNvSpPr>
          <p:nvPr/>
        </p:nvSpPr>
        <p:spPr>
          <a:xfrm>
            <a:off x="1455609" y="373626"/>
            <a:ext cx="6232781" cy="76940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0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4400" dirty="0"/>
              <a:t>GENERALIDADES</a:t>
            </a:r>
          </a:p>
        </p:txBody>
      </p:sp>
      <p:sp>
        <p:nvSpPr>
          <p:cNvPr id="3" name="Marcador de contenido 4">
            <a:extLst>
              <a:ext uri="{FF2B5EF4-FFF2-40B4-BE49-F238E27FC236}">
                <a16:creationId xmlns:a16="http://schemas.microsoft.com/office/drawing/2014/main" id="{CC5EC017-AA5E-4D18-9679-03A10A4B61CD}"/>
              </a:ext>
            </a:extLst>
          </p:cNvPr>
          <p:cNvSpPr txBox="1">
            <a:spLocks/>
          </p:cNvSpPr>
          <p:nvPr/>
        </p:nvSpPr>
        <p:spPr>
          <a:xfrm>
            <a:off x="206477" y="1143027"/>
            <a:ext cx="8731044" cy="3785652"/>
          </a:xfrm>
          <a:prstGeom prst="rect">
            <a:avLst/>
          </a:prstGeom>
          <a:noFill/>
        </p:spPr>
        <p:txBody>
          <a:bodyPr wrap="square">
            <a:spAutoFit/>
          </a:bodyPr>
          <a:lstStyle>
            <a:defPPr marR="0" lvl="0" algn="l" rtl="0">
              <a:lnSpc>
                <a:spcPct val="100000"/>
              </a:lnSpc>
              <a:spcBef>
                <a:spcPts val="0"/>
              </a:spcBef>
              <a:spcAft>
                <a:spcPts val="0"/>
              </a:spcAft>
              <a:defRPr/>
            </a:defPPr>
            <a:lvl1pP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s-CO" dirty="0"/>
              <a:t>Los trabajos de carpintería metálica pueden clasificarse según las características de los materiales con que se fabrican, destacándose los que se ejecutan con materiales ferrosos (aceros al carbono y aceros aleados) y que se ejecutan con materiales no ferrosos como el Aluminio. Dentro de los aceros al carbono y los aceros aleados existe una gran variedad de elementos de muy variadas características con diverso grado de aplicabilidad en la ejecución de carpintería de edificaciones, como son el acero inoxidable, los aceros estructurales, aceros mecánicos etc. </a:t>
            </a:r>
          </a:p>
        </p:txBody>
      </p:sp>
    </p:spTree>
    <p:extLst>
      <p:ext uri="{BB962C8B-B14F-4D97-AF65-F5344CB8AC3E}">
        <p14:creationId xmlns:p14="http://schemas.microsoft.com/office/powerpoint/2010/main" val="232155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69CAE39-D5CE-4D75-A622-914E53118D30}"/>
              </a:ext>
            </a:extLst>
          </p:cNvPr>
          <p:cNvSpPr txBox="1">
            <a:spLocks/>
          </p:cNvSpPr>
          <p:nvPr/>
        </p:nvSpPr>
        <p:spPr>
          <a:xfrm>
            <a:off x="359229" y="797378"/>
            <a:ext cx="8164285" cy="3416320"/>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Estos materiales se presentan laminados o en perfiles de diversas características físicas y de resistencia; pueden tener o requerir recubrimientos especiales como el galvanizado, cadmiado y otros tratamientos para distintas condiciones de uso, así como pinturas de diverso tipo (sintéticas, alquídicas, </a:t>
            </a:r>
            <a:r>
              <a:rPr lang="es-CO" dirty="0" err="1"/>
              <a:t>epóxicas</a:t>
            </a:r>
            <a:r>
              <a:rPr lang="es-CO" dirty="0"/>
              <a:t>, de poliuretano, en polvo, horneadas, etc.) y su utilización depende de los requerimientos de trabajo y/o apariencia determinados para cada caso particular.</a:t>
            </a:r>
          </a:p>
        </p:txBody>
      </p:sp>
    </p:spTree>
    <p:extLst>
      <p:ext uri="{BB962C8B-B14F-4D97-AF65-F5344CB8AC3E}">
        <p14:creationId xmlns:p14="http://schemas.microsoft.com/office/powerpoint/2010/main" val="358955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BC13F2-226B-6034-F2CE-E00FB96FD42C}"/>
              </a:ext>
            </a:extLst>
          </p:cNvPr>
          <p:cNvPicPr>
            <a:picLocks noChangeAspect="1"/>
          </p:cNvPicPr>
          <p:nvPr/>
        </p:nvPicPr>
        <p:blipFill rotWithShape="1">
          <a:blip r:embed="rId2">
            <a:alphaModFix amt="35000"/>
          </a:blip>
          <a:srcRect t="15413"/>
          <a:stretch/>
        </p:blipFill>
        <p:spPr>
          <a:xfrm>
            <a:off x="15" y="1"/>
            <a:ext cx="9143985" cy="5143499"/>
          </a:xfrm>
          <a:prstGeom prst="rect">
            <a:avLst/>
          </a:prstGeom>
        </p:spPr>
      </p:pic>
      <p:sp>
        <p:nvSpPr>
          <p:cNvPr id="2" name="Título 1">
            <a:extLst>
              <a:ext uri="{FF2B5EF4-FFF2-40B4-BE49-F238E27FC236}">
                <a16:creationId xmlns:a16="http://schemas.microsoft.com/office/drawing/2014/main" id="{E5C83F9A-A519-E459-954C-39A0565C8452}"/>
              </a:ext>
            </a:extLst>
          </p:cNvPr>
          <p:cNvSpPr>
            <a:spLocks noGrp="1"/>
          </p:cNvSpPr>
          <p:nvPr>
            <p:ph type="title"/>
          </p:nvPr>
        </p:nvSpPr>
        <p:spPr>
          <a:xfrm>
            <a:off x="628651" y="799397"/>
            <a:ext cx="2484873" cy="3544707"/>
          </a:xfrm>
        </p:spPr>
        <p:txBody>
          <a:bodyPr>
            <a:normAutofit/>
          </a:bodyPr>
          <a:lstStyle/>
          <a:p>
            <a:pPr algn="r"/>
            <a:r>
              <a:rPr lang="es-CO" dirty="0">
                <a:solidFill>
                  <a:schemeClr val="tx1"/>
                </a:solidFill>
              </a:rPr>
              <a:t>Tipos de perfiles metálicos.</a:t>
            </a:r>
          </a:p>
        </p:txBody>
      </p:sp>
      <p:graphicFrame>
        <p:nvGraphicFramePr>
          <p:cNvPr id="5" name="Marcador de contenido 2">
            <a:extLst>
              <a:ext uri="{FF2B5EF4-FFF2-40B4-BE49-F238E27FC236}">
                <a16:creationId xmlns:a16="http://schemas.microsoft.com/office/drawing/2014/main" id="{60D63EFD-F891-F828-9345-E8FEB0AF34C9}"/>
              </a:ext>
            </a:extLst>
          </p:cNvPr>
          <p:cNvGraphicFramePr>
            <a:graphicFrameLocks noGrp="1"/>
          </p:cNvGraphicFramePr>
          <p:nvPr>
            <p:ph idx="1"/>
            <p:extLst>
              <p:ext uri="{D42A27DB-BD31-4B8C-83A1-F6EECF244321}">
                <p14:modId xmlns:p14="http://schemas.microsoft.com/office/powerpoint/2010/main" val="1617490452"/>
              </p:ext>
            </p:extLst>
          </p:nvPr>
        </p:nvGraphicFramePr>
        <p:xfrm>
          <a:off x="3866535" y="799397"/>
          <a:ext cx="4308514" cy="354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71907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a huella digital en blanco y negro">
            <a:extLst>
              <a:ext uri="{FF2B5EF4-FFF2-40B4-BE49-F238E27FC236}">
                <a16:creationId xmlns:a16="http://schemas.microsoft.com/office/drawing/2014/main" id="{F048AD1E-1D48-FB6F-53FF-CDADC6BF63A1}"/>
              </a:ext>
            </a:extLst>
          </p:cNvPr>
          <p:cNvPicPr>
            <a:picLocks noChangeAspect="1"/>
          </p:cNvPicPr>
          <p:nvPr/>
        </p:nvPicPr>
        <p:blipFill rotWithShape="1">
          <a:blip r:embed="rId2"/>
          <a:srcRect r="15627" b="-1"/>
          <a:stretch/>
        </p:blipFill>
        <p:spPr>
          <a:xfrm>
            <a:off x="2642616" y="7"/>
            <a:ext cx="6501384" cy="5143493"/>
          </a:xfrm>
          <a:prstGeom prst="rect">
            <a:avLst/>
          </a:prstGeom>
        </p:spPr>
      </p:pic>
      <p:sp>
        <p:nvSpPr>
          <p:cNvPr id="2" name="Título 1">
            <a:extLst>
              <a:ext uri="{FF2B5EF4-FFF2-40B4-BE49-F238E27FC236}">
                <a16:creationId xmlns:a16="http://schemas.microsoft.com/office/drawing/2014/main" id="{CBDA3FFD-25AD-F0A8-543B-87EF9F990C9D}"/>
              </a:ext>
            </a:extLst>
          </p:cNvPr>
          <p:cNvSpPr>
            <a:spLocks noGrp="1"/>
          </p:cNvSpPr>
          <p:nvPr>
            <p:ph type="title"/>
          </p:nvPr>
        </p:nvSpPr>
        <p:spPr>
          <a:xfrm>
            <a:off x="358486" y="841772"/>
            <a:ext cx="3017520" cy="2403101"/>
          </a:xfrm>
        </p:spPr>
        <p:txBody>
          <a:bodyPr spcFirstLastPara="1" vert="horz" wrap="square" lIns="68580" tIns="34290" rIns="68580" bIns="34290" rtlCol="0" anchor="b" anchorCtr="0">
            <a:normAutofit/>
          </a:bodyPr>
          <a:lstStyle/>
          <a:p>
            <a:r>
              <a:rPr lang="en-US" sz="3600" dirty="0"/>
              <a:t>¿COMO IDENTIFICAR UN PERFIL EUROPEO?.</a:t>
            </a:r>
          </a:p>
        </p:txBody>
      </p:sp>
    </p:spTree>
    <p:extLst>
      <p:ext uri="{BB962C8B-B14F-4D97-AF65-F5344CB8AC3E}">
        <p14:creationId xmlns:p14="http://schemas.microsoft.com/office/powerpoint/2010/main" val="23791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2"/>
          <p:cNvSpPr txBox="1"/>
          <p:nvPr/>
        </p:nvSpPr>
        <p:spPr>
          <a:xfrm>
            <a:off x="214807" y="161787"/>
            <a:ext cx="8457245"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lt1"/>
                </a:solidFill>
                <a:latin typeface="Jacques Francois Shadow"/>
                <a:ea typeface="Jacques Francois Shadow"/>
                <a:cs typeface="Jacques Francois Shadow"/>
                <a:sym typeface="Jacques Francois Shadow"/>
              </a:rPr>
              <a:t>TIPOS DE PERFILES - EUROPA</a:t>
            </a:r>
          </a:p>
        </p:txBody>
      </p:sp>
      <p:pic>
        <p:nvPicPr>
          <p:cNvPr id="3" name="Imagen 2">
            <a:extLst>
              <a:ext uri="{FF2B5EF4-FFF2-40B4-BE49-F238E27FC236}">
                <a16:creationId xmlns:a16="http://schemas.microsoft.com/office/drawing/2014/main" id="{9EB12C91-6FFD-861C-E223-0E5951D6AF4A}"/>
              </a:ext>
            </a:extLst>
          </p:cNvPr>
          <p:cNvPicPr>
            <a:picLocks noChangeAspect="1"/>
          </p:cNvPicPr>
          <p:nvPr/>
        </p:nvPicPr>
        <p:blipFill>
          <a:blip r:embed="rId3"/>
          <a:stretch>
            <a:fillRect/>
          </a:stretch>
        </p:blipFill>
        <p:spPr>
          <a:xfrm>
            <a:off x="2212258" y="1540723"/>
            <a:ext cx="5251946" cy="3272883"/>
          </a:xfrm>
          <a:prstGeom prst="rect">
            <a:avLst/>
          </a:prstGeom>
          <a:ln w="12700">
            <a:solidFill>
              <a:srgbClr val="00B0F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DA6066E-3412-4B38-83D4-89E94CC8EFC4}"/>
              </a:ext>
            </a:extLst>
          </p:cNvPr>
          <p:cNvSpPr txBox="1">
            <a:spLocks/>
          </p:cNvSpPr>
          <p:nvPr/>
        </p:nvSpPr>
        <p:spPr>
          <a:xfrm>
            <a:off x="846161" y="1092346"/>
            <a:ext cx="7451678" cy="212361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¿COMO SE IDENTICA UN PERFIL AMERICANO?</a:t>
            </a:r>
          </a:p>
        </p:txBody>
      </p:sp>
    </p:spTree>
    <p:extLst>
      <p:ext uri="{BB962C8B-B14F-4D97-AF65-F5344CB8AC3E}">
        <p14:creationId xmlns:p14="http://schemas.microsoft.com/office/powerpoint/2010/main" val="1923717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2"/>
          <p:cNvSpPr txBox="1"/>
          <p:nvPr/>
        </p:nvSpPr>
        <p:spPr>
          <a:xfrm>
            <a:off x="214807" y="161787"/>
            <a:ext cx="8457245"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lt1"/>
                </a:solidFill>
                <a:latin typeface="Jacques Francois Shadow"/>
                <a:ea typeface="Jacques Francois Shadow"/>
                <a:cs typeface="Jacques Francois Shadow"/>
                <a:sym typeface="Jacques Francois Shadow"/>
              </a:rPr>
              <a:t>PERFIL - AMERICANO</a:t>
            </a:r>
          </a:p>
        </p:txBody>
      </p:sp>
      <p:pic>
        <p:nvPicPr>
          <p:cNvPr id="4" name="Marcador de contenido 4">
            <a:extLst>
              <a:ext uri="{FF2B5EF4-FFF2-40B4-BE49-F238E27FC236}">
                <a16:creationId xmlns:a16="http://schemas.microsoft.com/office/drawing/2014/main" id="{978641D7-1C02-4A31-BF04-BDD05911D6F2}"/>
              </a:ext>
            </a:extLst>
          </p:cNvPr>
          <p:cNvPicPr>
            <a:picLocks noChangeAspect="1"/>
          </p:cNvPicPr>
          <p:nvPr/>
        </p:nvPicPr>
        <p:blipFill>
          <a:blip r:embed="rId3"/>
          <a:stretch>
            <a:fillRect/>
          </a:stretch>
        </p:blipFill>
        <p:spPr>
          <a:xfrm>
            <a:off x="1978581" y="869633"/>
            <a:ext cx="4929696" cy="3795866"/>
          </a:xfrm>
          <a:prstGeom prst="rect">
            <a:avLst/>
          </a:prstGeom>
        </p:spPr>
      </p:pic>
    </p:spTree>
    <p:extLst>
      <p:ext uri="{BB962C8B-B14F-4D97-AF65-F5344CB8AC3E}">
        <p14:creationId xmlns:p14="http://schemas.microsoft.com/office/powerpoint/2010/main" val="352989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7BEF6-0960-46DB-9A72-D993A5C3A9FB}"/>
              </a:ext>
            </a:extLst>
          </p:cNvPr>
          <p:cNvSpPr txBox="1">
            <a:spLocks/>
          </p:cNvSpPr>
          <p:nvPr/>
        </p:nvSpPr>
        <p:spPr>
          <a:xfrm>
            <a:off x="265471" y="283571"/>
            <a:ext cx="8106922" cy="83095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2400" dirty="0"/>
              <a:t>PERFILES METALICOS  IPE (Perfiles I de alas paralelas)</a:t>
            </a:r>
          </a:p>
        </p:txBody>
      </p:sp>
      <p:pic>
        <p:nvPicPr>
          <p:cNvPr id="3" name="Imagen 2">
            <a:extLst>
              <a:ext uri="{FF2B5EF4-FFF2-40B4-BE49-F238E27FC236}">
                <a16:creationId xmlns:a16="http://schemas.microsoft.com/office/drawing/2014/main" id="{715029C5-86C3-4C10-8D86-AF357CBCD731}"/>
              </a:ext>
            </a:extLst>
          </p:cNvPr>
          <p:cNvPicPr>
            <a:picLocks noChangeAspect="1"/>
          </p:cNvPicPr>
          <p:nvPr/>
        </p:nvPicPr>
        <p:blipFill>
          <a:blip r:embed="rId2"/>
          <a:stretch>
            <a:fillRect/>
          </a:stretch>
        </p:blipFill>
        <p:spPr>
          <a:xfrm>
            <a:off x="265471" y="1114527"/>
            <a:ext cx="1882142" cy="3452729"/>
          </a:xfrm>
          <a:prstGeom prst="rect">
            <a:avLst/>
          </a:prstGeom>
        </p:spPr>
      </p:pic>
      <p:sp>
        <p:nvSpPr>
          <p:cNvPr id="4" name="Rectángulo 3">
            <a:extLst>
              <a:ext uri="{FF2B5EF4-FFF2-40B4-BE49-F238E27FC236}">
                <a16:creationId xmlns:a16="http://schemas.microsoft.com/office/drawing/2014/main" id="{71F16FDF-8810-4CCF-B797-3456BAE854C4}"/>
              </a:ext>
            </a:extLst>
          </p:cNvPr>
          <p:cNvSpPr/>
          <p:nvPr/>
        </p:nvSpPr>
        <p:spPr>
          <a:xfrm>
            <a:off x="2002955" y="1114527"/>
            <a:ext cx="5138090" cy="4031873"/>
          </a:xfrm>
          <a:prstGeom prst="rect">
            <a:avLst/>
          </a:prstGeom>
          <a:noFill/>
        </p:spPr>
        <p:txBody>
          <a:bodyPr wrap="square">
            <a:spAutoFit/>
          </a:bodyPr>
          <a:lstStyle/>
          <a:p>
            <a:pPr marL="342900" indent="-342900">
              <a:buFont typeface="Arial" panose="020B0604020202020204" pitchFamily="34" charset="0"/>
              <a:buChar char="•"/>
            </a:pPr>
            <a:r>
              <a:rPr lang="es-MX" sz="1600" dirty="0">
                <a:latin typeface="Arial" panose="020B0604020202020204" pitchFamily="34" charset="0"/>
              </a:rPr>
              <a:t>Es un perfil con forma de doble “T”, con la diferencia que tanto la cara exterior como interior de las alas son paralelas entre sí, y perpendiculares al alma, manteniendo un espesor constante en las alas. Este tipo de perfil mantiene una relación entre el ancho de las alas y la altura del perfil menor a 0,66.</a:t>
            </a:r>
          </a:p>
          <a:p>
            <a:pPr marL="342900" indent="-342900">
              <a:buFont typeface="Arial" panose="020B0604020202020204" pitchFamily="34" charset="0"/>
              <a:buChar char="•"/>
            </a:pPr>
            <a:endParaRPr lang="es-MX" sz="1600" dirty="0">
              <a:latin typeface="Arial" panose="020B0604020202020204" pitchFamily="34" charset="0"/>
            </a:endParaRPr>
          </a:p>
          <a:p>
            <a:pPr marL="342900" indent="-342900">
              <a:buFont typeface="Arial" panose="020B0604020202020204" pitchFamily="34" charset="0"/>
              <a:buChar char="•"/>
            </a:pPr>
            <a:r>
              <a:rPr lang="es-MX" sz="1600" dirty="0">
                <a:latin typeface="Arial" panose="020B0604020202020204" pitchFamily="34" charset="0"/>
              </a:rPr>
              <a:t>Las uniones entre las caras del alma y las caras interiores de las alas  son redondead-as y las aristas de las alas son vivas .</a:t>
            </a:r>
          </a:p>
          <a:p>
            <a:pPr marL="342900" indent="-342900">
              <a:buFont typeface="Arial" panose="020B0604020202020204" pitchFamily="34" charset="0"/>
              <a:buChar char="•"/>
            </a:pPr>
            <a:endParaRPr lang="es-MX" sz="1600" dirty="0">
              <a:latin typeface="Arial" panose="020B0604020202020204" pitchFamily="34" charset="0"/>
            </a:endParaRPr>
          </a:p>
          <a:p>
            <a:pPr marL="342900" indent="-342900">
              <a:buFont typeface="Arial" panose="020B0604020202020204" pitchFamily="34" charset="0"/>
              <a:buChar char="•"/>
            </a:pPr>
            <a:r>
              <a:rPr lang="es-MX" sz="1600" dirty="0">
                <a:latin typeface="Arial" panose="020B0604020202020204" pitchFamily="34" charset="0"/>
              </a:rPr>
              <a:t>Estos perfiles son designados por las letras IPE , seguidas de un número que indica la altura total nominal del perfil , expresada en milímetros </a:t>
            </a:r>
            <a:br>
              <a:rPr lang="es-MX" sz="1600" dirty="0">
                <a:latin typeface="Arial" panose="020B0604020202020204" pitchFamily="34" charset="0"/>
              </a:rPr>
            </a:br>
            <a:endParaRPr lang="es-CO" sz="1600" dirty="0">
              <a:latin typeface="Arial" panose="020B0604020202020204" pitchFamily="34" charset="0"/>
            </a:endParaRPr>
          </a:p>
        </p:txBody>
      </p:sp>
      <p:pic>
        <p:nvPicPr>
          <p:cNvPr id="5" name="Picture 2" descr="VIGAS I.P.E - COMERCIAL TUBOFERRO">
            <a:extLst>
              <a:ext uri="{FF2B5EF4-FFF2-40B4-BE49-F238E27FC236}">
                <a16:creationId xmlns:a16="http://schemas.microsoft.com/office/drawing/2014/main" id="{E88C0E3E-403E-48FD-9015-77D44DAD3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456" y="2874879"/>
            <a:ext cx="1692376" cy="1692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923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D7278-A58A-43AE-BDED-6B2183691870}"/>
              </a:ext>
            </a:extLst>
          </p:cNvPr>
          <p:cNvSpPr txBox="1">
            <a:spLocks/>
          </p:cNvSpPr>
          <p:nvPr/>
        </p:nvSpPr>
        <p:spPr>
          <a:xfrm>
            <a:off x="0" y="235640"/>
            <a:ext cx="8653753"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40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200" dirty="0"/>
              <a:t>APLICACIONES DE LAS VIGAS IPE </a:t>
            </a:r>
          </a:p>
        </p:txBody>
      </p:sp>
      <p:sp>
        <p:nvSpPr>
          <p:cNvPr id="3" name="Marcador de contenido 2">
            <a:extLst>
              <a:ext uri="{FF2B5EF4-FFF2-40B4-BE49-F238E27FC236}">
                <a16:creationId xmlns:a16="http://schemas.microsoft.com/office/drawing/2014/main" id="{9BF28729-730E-4B3A-B979-254EF4E6D9FD}"/>
              </a:ext>
            </a:extLst>
          </p:cNvPr>
          <p:cNvSpPr txBox="1">
            <a:spLocks/>
          </p:cNvSpPr>
          <p:nvPr/>
        </p:nvSpPr>
        <p:spPr>
          <a:xfrm>
            <a:off x="729474" y="820375"/>
            <a:ext cx="7685052" cy="4185761"/>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400" dirty="0"/>
              <a:t>Por las propiedades isotrópicas de las vigas de acero estructural o de uso estructural con el que permanecen fabricadas, estas construcciones metálicas nos ofrecen una interacción entre resistencia y peso más grande que la que tienen la posibilidad de brindar el hormigón o la madera. Las aplicaciones de estas partes de acero son muchas y bastante variadas, si bien las más frecuentes son la obra del esqueleto de naves industriales y de otros inmuebles con la intención de tolerar techos y aberturas. Además, las utilizamos como recursos estructurales en puentes y para la obra de maquinaria y otros grupos, además de las utilidades que pasamos a enlistar luego: </a:t>
            </a:r>
          </a:p>
          <a:p>
            <a:r>
              <a:rPr lang="es-CO" sz="1400" dirty="0"/>
              <a:t>Dinteles</a:t>
            </a:r>
          </a:p>
          <a:p>
            <a:r>
              <a:rPr lang="es-CO" sz="1400" dirty="0"/>
              <a:t>Correas</a:t>
            </a:r>
          </a:p>
          <a:p>
            <a:r>
              <a:rPr lang="es-CO" sz="1400" dirty="0"/>
              <a:t>Pilares</a:t>
            </a:r>
          </a:p>
          <a:p>
            <a:r>
              <a:rPr lang="es-CO" sz="1400" dirty="0"/>
              <a:t>Refuerzos estructurales</a:t>
            </a:r>
          </a:p>
          <a:p>
            <a:r>
              <a:rPr lang="es-CO" sz="1400" dirty="0"/>
              <a:t>Jácenas para edificios</a:t>
            </a:r>
          </a:p>
          <a:p>
            <a:r>
              <a:rPr lang="es-CO" sz="1400" dirty="0"/>
              <a:t>Pórticos</a:t>
            </a:r>
          </a:p>
          <a:p>
            <a:r>
              <a:rPr lang="es-CO" sz="1400" dirty="0"/>
              <a:t>Cubiertas</a:t>
            </a:r>
          </a:p>
          <a:p>
            <a:r>
              <a:rPr lang="es-CO" sz="1400" dirty="0"/>
              <a:t>Viguetas</a:t>
            </a:r>
          </a:p>
          <a:p>
            <a:r>
              <a:rPr lang="es-CO" sz="1400" dirty="0"/>
              <a:t>Soportes</a:t>
            </a:r>
          </a:p>
          <a:p>
            <a:r>
              <a:rPr lang="es-CO" sz="1400" dirty="0"/>
              <a:t>Estructuras para escaleras</a:t>
            </a:r>
          </a:p>
          <a:p>
            <a:endParaRPr lang="es-CO" sz="1400" dirty="0"/>
          </a:p>
        </p:txBody>
      </p:sp>
    </p:spTree>
    <p:extLst>
      <p:ext uri="{BB962C8B-B14F-4D97-AF65-F5344CB8AC3E}">
        <p14:creationId xmlns:p14="http://schemas.microsoft.com/office/powerpoint/2010/main" val="290428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30C7D-7E24-4CBB-8EDA-F3C70CB50C06}"/>
              </a:ext>
            </a:extLst>
          </p:cNvPr>
          <p:cNvSpPr txBox="1">
            <a:spLocks/>
          </p:cNvSpPr>
          <p:nvPr/>
        </p:nvSpPr>
        <p:spPr>
          <a:xfrm>
            <a:off x="1691584" y="284062"/>
            <a:ext cx="5760832"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800">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dirty="0"/>
              <a:t>¿CÓMO SE REALIZAN LOS PERFILES?</a:t>
            </a:r>
            <a:endParaRPr lang="es-CO" dirty="0"/>
          </a:p>
        </p:txBody>
      </p:sp>
    </p:spTree>
    <p:extLst>
      <p:ext uri="{BB962C8B-B14F-4D97-AF65-F5344CB8AC3E}">
        <p14:creationId xmlns:p14="http://schemas.microsoft.com/office/powerpoint/2010/main" val="2985468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842F46-4CA5-42F9-8C89-2C02EF85ACCC}"/>
              </a:ext>
            </a:extLst>
          </p:cNvPr>
          <p:cNvSpPr txBox="1">
            <a:spLocks/>
          </p:cNvSpPr>
          <p:nvPr/>
        </p:nvSpPr>
        <p:spPr>
          <a:xfrm>
            <a:off x="520314" y="452775"/>
            <a:ext cx="8103369" cy="83095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VENTAJAS DE ESTOS PERFILES METALICOS </a:t>
            </a:r>
          </a:p>
        </p:txBody>
      </p:sp>
      <p:sp>
        <p:nvSpPr>
          <p:cNvPr id="3" name="Marcador de contenido 2">
            <a:extLst>
              <a:ext uri="{FF2B5EF4-FFF2-40B4-BE49-F238E27FC236}">
                <a16:creationId xmlns:a16="http://schemas.microsoft.com/office/drawing/2014/main" id="{24670FDE-5817-4631-9452-A606101DC33E}"/>
              </a:ext>
            </a:extLst>
          </p:cNvPr>
          <p:cNvSpPr txBox="1">
            <a:spLocks/>
          </p:cNvSpPr>
          <p:nvPr/>
        </p:nvSpPr>
        <p:spPr>
          <a:xfrm>
            <a:off x="821400" y="1643737"/>
            <a:ext cx="7501199" cy="3046988"/>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s-MX" dirty="0"/>
              <a:t>El trabajo de dichos perfiles metálicos en el área de la obra nos ayuda a reducir el peso de las construcciones. Al final, otra de las gigantes ventajas de estas vigas IPE es que, una vez que los proyectos constructivos exigen perfiles laminados específicos, dichos tienen la posibilidad de fabricarse con base a uniones ya soldadas. Por costo y facilidad de ejecución, dichos perfiles son los más económicos. </a:t>
            </a:r>
            <a:endParaRPr lang="es-CO" dirty="0"/>
          </a:p>
        </p:txBody>
      </p:sp>
    </p:spTree>
    <p:extLst>
      <p:ext uri="{BB962C8B-B14F-4D97-AF65-F5344CB8AC3E}">
        <p14:creationId xmlns:p14="http://schemas.microsoft.com/office/powerpoint/2010/main" val="2741391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D6C15C-3810-4BD6-8C0F-188EABAD4D21}"/>
              </a:ext>
            </a:extLst>
          </p:cNvPr>
          <p:cNvSpPr txBox="1">
            <a:spLocks/>
          </p:cNvSpPr>
          <p:nvPr/>
        </p:nvSpPr>
        <p:spPr>
          <a:xfrm>
            <a:off x="754792" y="414507"/>
            <a:ext cx="7001418"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DIMENSIONES Y CALIDADES </a:t>
            </a:r>
          </a:p>
        </p:txBody>
      </p:sp>
      <p:sp>
        <p:nvSpPr>
          <p:cNvPr id="3" name="Marcador de contenido 2">
            <a:extLst>
              <a:ext uri="{FF2B5EF4-FFF2-40B4-BE49-F238E27FC236}">
                <a16:creationId xmlns:a16="http://schemas.microsoft.com/office/drawing/2014/main" id="{54D81E03-D091-456A-9A6E-8471281BAE49}"/>
              </a:ext>
            </a:extLst>
          </p:cNvPr>
          <p:cNvSpPr txBox="1">
            <a:spLocks/>
          </p:cNvSpPr>
          <p:nvPr/>
        </p:nvSpPr>
        <p:spPr>
          <a:xfrm>
            <a:off x="754792" y="1294477"/>
            <a:ext cx="7634416" cy="2554545"/>
          </a:xfrm>
          <a:prstGeom prst="rect">
            <a:avLst/>
          </a:prstGeom>
          <a:noFill/>
        </p:spPr>
        <p:txBody>
          <a:bodyPr wrap="square">
            <a:spAutoFit/>
          </a:bodyPr>
          <a:lstStyle>
            <a:defPPr marR="0" lvl="0" algn="l" rtl="0">
              <a:lnSpc>
                <a:spcPct val="100000"/>
              </a:lnSpc>
              <a:spcBef>
                <a:spcPts val="0"/>
              </a:spcBef>
              <a:spcAft>
                <a:spcPts val="0"/>
              </a:spcAft>
              <a:defRPr/>
            </a:defPPr>
            <a:lvl1pPr>
              <a:defRPr>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000" dirty="0"/>
              <a:t>En el mercado podemos encontrar una gran variedad de vigas IPE de diferentes dimensiones y calidades. Esta última característica se expresa por medio de las próximas categorías: S-235 JR, S-235 JRG2, S-235 JO, S-275 JR, S-275 JO, S-355 JR, S-355 JO, S- 355 J2G3, </a:t>
            </a:r>
            <a:r>
              <a:rPr lang="es-MX" sz="2000" dirty="0" err="1"/>
              <a:t>St</a:t>
            </a:r>
            <a:r>
              <a:rPr lang="es-MX" sz="2000" dirty="0"/>
              <a:t> 37.2 y </a:t>
            </a:r>
            <a:r>
              <a:rPr lang="es-MX" sz="2000" dirty="0" err="1"/>
              <a:t>St</a:t>
            </a:r>
            <a:r>
              <a:rPr lang="es-MX" sz="2000" dirty="0"/>
              <a:t> 52.3. Las longitudes más frecuentes, asimismo, son las de 6, 8, 10, 12, 14, 15, 16 y 18 metros, si bien en casos particulares es viable encontrarlas a partir de 5 hasta 24 metros. </a:t>
            </a:r>
            <a:endParaRPr lang="es-CO" sz="2000" dirty="0"/>
          </a:p>
        </p:txBody>
      </p:sp>
    </p:spTree>
    <p:extLst>
      <p:ext uri="{BB962C8B-B14F-4D97-AF65-F5344CB8AC3E}">
        <p14:creationId xmlns:p14="http://schemas.microsoft.com/office/powerpoint/2010/main" val="416838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DBCCC-0E35-4494-A924-1E2F5A680A83}"/>
              </a:ext>
            </a:extLst>
          </p:cNvPr>
          <p:cNvSpPr txBox="1">
            <a:spLocks/>
          </p:cNvSpPr>
          <p:nvPr/>
        </p:nvSpPr>
        <p:spPr>
          <a:xfrm>
            <a:off x="803005" y="0"/>
            <a:ext cx="7537989" cy="12002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4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PERFILES METALICOS </a:t>
            </a:r>
            <a:br>
              <a:rPr lang="es-CO" dirty="0"/>
            </a:br>
            <a:br>
              <a:rPr lang="es-CO" dirty="0"/>
            </a:br>
            <a:r>
              <a:rPr lang="es-CO" dirty="0"/>
              <a:t>IPN (Perfiles I de alas paralelas)</a:t>
            </a:r>
          </a:p>
        </p:txBody>
      </p:sp>
      <p:pic>
        <p:nvPicPr>
          <p:cNvPr id="3" name="Marcador de contenido 3">
            <a:extLst>
              <a:ext uri="{FF2B5EF4-FFF2-40B4-BE49-F238E27FC236}">
                <a16:creationId xmlns:a16="http://schemas.microsoft.com/office/drawing/2014/main" id="{29E92440-3E3A-4623-95F0-F76BA23EFFC0}"/>
              </a:ext>
            </a:extLst>
          </p:cNvPr>
          <p:cNvPicPr>
            <a:picLocks noChangeAspect="1"/>
          </p:cNvPicPr>
          <p:nvPr/>
        </p:nvPicPr>
        <p:blipFill>
          <a:blip r:embed="rId2"/>
          <a:stretch>
            <a:fillRect/>
          </a:stretch>
        </p:blipFill>
        <p:spPr>
          <a:xfrm>
            <a:off x="515887" y="1200288"/>
            <a:ext cx="1814400" cy="3551040"/>
          </a:xfrm>
          <a:prstGeom prst="rect">
            <a:avLst/>
          </a:prstGeom>
        </p:spPr>
      </p:pic>
      <p:pic>
        <p:nvPicPr>
          <p:cNvPr id="4" name="Picture 2" descr="perfil-ipn">
            <a:extLst>
              <a:ext uri="{FF2B5EF4-FFF2-40B4-BE49-F238E27FC236}">
                <a16:creationId xmlns:a16="http://schemas.microsoft.com/office/drawing/2014/main" id="{104E23DA-ABF7-4E0A-AB2B-B527EF6A6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593" y="3621709"/>
            <a:ext cx="2300153" cy="1200288"/>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576EB2C3-0DB0-441B-A677-F6950B78CF6D}"/>
              </a:ext>
            </a:extLst>
          </p:cNvPr>
          <p:cNvSpPr txBox="1">
            <a:spLocks/>
          </p:cNvSpPr>
          <p:nvPr/>
        </p:nvSpPr>
        <p:spPr>
          <a:xfrm>
            <a:off x="2330288" y="1200288"/>
            <a:ext cx="4196305" cy="3785652"/>
          </a:xfrm>
          <a:prstGeom prst="rect">
            <a:avLst/>
          </a:prstGeom>
          <a:no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000" dirty="0"/>
              <a:t>La cara exterior de estos perfiles es perpendicular a su alma, mientras que, por lo general, las caras interiores tienen un 14 % de inclinación respecto a las exteriores, lo que significa un espesor decreciente hacia los bordes de las alas.</a:t>
            </a:r>
          </a:p>
          <a:p>
            <a:r>
              <a:rPr lang="es-MX" sz="2000" dirty="0"/>
              <a:t>Las uniones entre ala y alma de este tipo de perfiles son redondeadas.</a:t>
            </a:r>
          </a:p>
          <a:p>
            <a:endParaRPr lang="es-CO" sz="2000" dirty="0"/>
          </a:p>
        </p:txBody>
      </p:sp>
    </p:spTree>
    <p:extLst>
      <p:ext uri="{BB962C8B-B14F-4D97-AF65-F5344CB8AC3E}">
        <p14:creationId xmlns:p14="http://schemas.microsoft.com/office/powerpoint/2010/main" val="282015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D6BD9-7E60-47F6-8EAB-A2E6A9F65CAA}"/>
              </a:ext>
            </a:extLst>
          </p:cNvPr>
          <p:cNvSpPr txBox="1">
            <a:spLocks/>
          </p:cNvSpPr>
          <p:nvPr/>
        </p:nvSpPr>
        <p:spPr>
          <a:xfrm>
            <a:off x="-496698" y="279424"/>
            <a:ext cx="9404723"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2800" dirty="0"/>
              <a:t>APLICACIONES  DE LOS PERFILES  ESTRUCTURALES IPN </a:t>
            </a:r>
          </a:p>
        </p:txBody>
      </p:sp>
      <p:sp>
        <p:nvSpPr>
          <p:cNvPr id="3" name="Marcador de contenido 5">
            <a:extLst>
              <a:ext uri="{FF2B5EF4-FFF2-40B4-BE49-F238E27FC236}">
                <a16:creationId xmlns:a16="http://schemas.microsoft.com/office/drawing/2014/main" id="{1F3FD445-5EE9-42F2-B1C6-94379625C71C}"/>
              </a:ext>
            </a:extLst>
          </p:cNvPr>
          <p:cNvSpPr txBox="1">
            <a:spLocks/>
          </p:cNvSpPr>
          <p:nvPr/>
        </p:nvSpPr>
        <p:spPr>
          <a:xfrm>
            <a:off x="98729" y="1439821"/>
            <a:ext cx="8946541" cy="3477875"/>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dirty="0"/>
              <a:t>Se emplean en pilares, en soportes, en cerramientos, en estructuras de escaleras, en las vigas de tipo jácenas, en las correas las estructuras secundarias que se apoyan en las vigas principales y que dan soporte a la cubierta, en dinteles, en refuerzos estructurales, en construcción de maquinaria, están muy presentes en las edificaciones de gran tamaño, así como en puentes y techos, pero se pueden adaptar también a pequeñas obras por la variedad de sus dimensiones. Además, se aplican para suplir antiguas construcciones de hormigón, puesto ofrecen mejores prestaciones, entre ellas la resistencia y la isotropía. </a:t>
            </a:r>
          </a:p>
          <a:p>
            <a:endParaRPr lang="es-MX" dirty="0"/>
          </a:p>
          <a:p>
            <a:endParaRPr lang="es-CO" dirty="0"/>
          </a:p>
        </p:txBody>
      </p:sp>
    </p:spTree>
    <p:extLst>
      <p:ext uri="{BB962C8B-B14F-4D97-AF65-F5344CB8AC3E}">
        <p14:creationId xmlns:p14="http://schemas.microsoft.com/office/powerpoint/2010/main" val="565391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62503-7D56-4241-B4A8-BEB7D3BF306E}"/>
              </a:ext>
            </a:extLst>
          </p:cNvPr>
          <p:cNvSpPr txBox="1">
            <a:spLocks/>
          </p:cNvSpPr>
          <p:nvPr/>
        </p:nvSpPr>
        <p:spPr>
          <a:xfrm>
            <a:off x="1170910" y="283291"/>
            <a:ext cx="6380264" cy="10771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4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sz="3200" dirty="0"/>
              <a:t>LAS VENTAJAS DEL PERFIL IPN DE HIERRO</a:t>
            </a:r>
          </a:p>
        </p:txBody>
      </p:sp>
      <p:sp>
        <p:nvSpPr>
          <p:cNvPr id="3" name="Marcador de contenido 2">
            <a:extLst>
              <a:ext uri="{FF2B5EF4-FFF2-40B4-BE49-F238E27FC236}">
                <a16:creationId xmlns:a16="http://schemas.microsoft.com/office/drawing/2014/main" id="{5C91076E-3628-4753-AEE0-C2DCE9A42314}"/>
              </a:ext>
            </a:extLst>
          </p:cNvPr>
          <p:cNvSpPr txBox="1">
            <a:spLocks/>
          </p:cNvSpPr>
          <p:nvPr/>
        </p:nvSpPr>
        <p:spPr>
          <a:xfrm>
            <a:off x="197459" y="1679753"/>
            <a:ext cx="8946541" cy="3046988"/>
          </a:xfrm>
          <a:prstGeom prst="rect">
            <a:avLst/>
          </a:prstGeom>
          <a:no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20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400" dirty="0"/>
              <a:t>Es además flexible, por lo cual se ajusta a toda clase de necesidades estructurales. Además, si las construcciones de ciertos proyectos exigen perfiles laminados específicos, tienen la posibilidad de formar perfiles especiales con base a uniones soldadas. Sin embargo, implementando tratamientos para prevenir el óxido o tratarlo en caso de su aparición, con las revisiones elementales se preserva la buena salud de la estructura.</a:t>
            </a:r>
            <a:endParaRPr lang="es-CO" sz="2400" dirty="0"/>
          </a:p>
        </p:txBody>
      </p:sp>
    </p:spTree>
    <p:extLst>
      <p:ext uri="{BB962C8B-B14F-4D97-AF65-F5344CB8AC3E}">
        <p14:creationId xmlns:p14="http://schemas.microsoft.com/office/powerpoint/2010/main" val="64260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E4238D-FCEB-4CCA-A0C9-D8A3772D1861}"/>
              </a:ext>
            </a:extLst>
          </p:cNvPr>
          <p:cNvSpPr txBox="1">
            <a:spLocks/>
          </p:cNvSpPr>
          <p:nvPr/>
        </p:nvSpPr>
        <p:spPr>
          <a:xfrm>
            <a:off x="2800294" y="333391"/>
            <a:ext cx="3543412"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600" dirty="0"/>
              <a:t>PERFIL HE </a:t>
            </a:r>
          </a:p>
        </p:txBody>
      </p:sp>
      <p:sp>
        <p:nvSpPr>
          <p:cNvPr id="3" name="Marcador de contenido 2">
            <a:extLst>
              <a:ext uri="{FF2B5EF4-FFF2-40B4-BE49-F238E27FC236}">
                <a16:creationId xmlns:a16="http://schemas.microsoft.com/office/drawing/2014/main" id="{9AB73781-5658-495F-AAEA-151D185BF022}"/>
              </a:ext>
            </a:extLst>
          </p:cNvPr>
          <p:cNvSpPr txBox="1">
            <a:spLocks/>
          </p:cNvSpPr>
          <p:nvPr/>
        </p:nvSpPr>
        <p:spPr>
          <a:xfrm>
            <a:off x="588036" y="1262875"/>
            <a:ext cx="7967928" cy="3477875"/>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Este perfil es laminado cuya sección transversal tiene forma de doble  T, con alas mas anchas que un perfil doble T de tipo IPN o IPE. Las caras exteriores e interiores de las alas son paralelas entre si y perpendiculares al alma, por lo tanto, las alas tienen espesor constante. Las uniones entre las caras del alma y las caras interiores de las alas son redondas, además las alas tienen el borde con aristas exteriores e interiores vivas.  Existen tres series de perfiles HE</a:t>
            </a:r>
          </a:p>
          <a:p>
            <a:r>
              <a:rPr lang="es-CO" dirty="0"/>
              <a:t>Perfil HEB - perfil base</a:t>
            </a:r>
          </a:p>
          <a:p>
            <a:r>
              <a:rPr lang="es-CO" dirty="0"/>
              <a:t>Perfil HEA - más ligero que el HEB</a:t>
            </a:r>
          </a:p>
          <a:p>
            <a:r>
              <a:rPr lang="es-CO" dirty="0"/>
              <a:t>Perfil HEM - más pesado que el HEB</a:t>
            </a:r>
          </a:p>
        </p:txBody>
      </p:sp>
    </p:spTree>
    <p:extLst>
      <p:ext uri="{BB962C8B-B14F-4D97-AF65-F5344CB8AC3E}">
        <p14:creationId xmlns:p14="http://schemas.microsoft.com/office/powerpoint/2010/main" val="1394188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46EAE-3BEC-4A09-A1EC-2D253B09CCD2}"/>
              </a:ext>
            </a:extLst>
          </p:cNvPr>
          <p:cNvSpPr txBox="1">
            <a:spLocks/>
          </p:cNvSpPr>
          <p:nvPr/>
        </p:nvSpPr>
        <p:spPr>
          <a:xfrm>
            <a:off x="1053805" y="334731"/>
            <a:ext cx="7036389"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PERFIL HEB - PERFIL BASE</a:t>
            </a:r>
          </a:p>
        </p:txBody>
      </p:sp>
      <p:pic>
        <p:nvPicPr>
          <p:cNvPr id="3" name="Imagen 2">
            <a:extLst>
              <a:ext uri="{FF2B5EF4-FFF2-40B4-BE49-F238E27FC236}">
                <a16:creationId xmlns:a16="http://schemas.microsoft.com/office/drawing/2014/main" id="{EDB1E225-1F42-4CA0-967C-D7C6D7E89C55}"/>
              </a:ext>
            </a:extLst>
          </p:cNvPr>
          <p:cNvPicPr>
            <a:picLocks noChangeAspect="1"/>
          </p:cNvPicPr>
          <p:nvPr/>
        </p:nvPicPr>
        <p:blipFill>
          <a:blip r:embed="rId2"/>
          <a:stretch>
            <a:fillRect/>
          </a:stretch>
        </p:blipFill>
        <p:spPr>
          <a:xfrm>
            <a:off x="655250" y="1439811"/>
            <a:ext cx="3406253" cy="3368958"/>
          </a:xfrm>
          <a:prstGeom prst="rect">
            <a:avLst/>
          </a:prstGeom>
        </p:spPr>
      </p:pic>
      <p:sp>
        <p:nvSpPr>
          <p:cNvPr id="4" name="Marcador de contenido 2">
            <a:extLst>
              <a:ext uri="{FF2B5EF4-FFF2-40B4-BE49-F238E27FC236}">
                <a16:creationId xmlns:a16="http://schemas.microsoft.com/office/drawing/2014/main" id="{A480C0CD-70BA-42BA-A5C8-09DF0F77BBDA}"/>
              </a:ext>
            </a:extLst>
          </p:cNvPr>
          <p:cNvSpPr txBox="1">
            <a:spLocks/>
          </p:cNvSpPr>
          <p:nvPr/>
        </p:nvSpPr>
        <p:spPr>
          <a:xfrm>
            <a:off x="4669543" y="1077576"/>
            <a:ext cx="4028691" cy="4093428"/>
          </a:xfrm>
          <a:prstGeom prst="rect">
            <a:avLst/>
          </a:prstGeom>
          <a:no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000" dirty="0"/>
              <a:t>Estos perfiles son designados por las letras HEB, HEA o HEM, seguidas de un número que indica la altura total nominal (h) del perfil base HEB, expresada en milímetros.</a:t>
            </a:r>
          </a:p>
          <a:p>
            <a:r>
              <a:rPr lang="es-MX" sz="2000" dirty="0"/>
              <a:t>Para los perfiles de altura nominal del perfil HEB igual o inferior a 300mm, la anchura de las alas (b) es igual a la altura h. Para los perfiles de h&gt;300mm, la anchura de las alas es igual a 300mm</a:t>
            </a:r>
          </a:p>
          <a:p>
            <a:endParaRPr lang="es-CO" sz="2000" dirty="0"/>
          </a:p>
        </p:txBody>
      </p:sp>
    </p:spTree>
    <p:extLst>
      <p:ext uri="{BB962C8B-B14F-4D97-AF65-F5344CB8AC3E}">
        <p14:creationId xmlns:p14="http://schemas.microsoft.com/office/powerpoint/2010/main" val="2256943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2080D2-1E5C-4844-9A2D-449982FFD2DC}"/>
              </a:ext>
            </a:extLst>
          </p:cNvPr>
          <p:cNvPicPr>
            <a:picLocks noChangeAspect="1"/>
          </p:cNvPicPr>
          <p:nvPr/>
        </p:nvPicPr>
        <p:blipFill>
          <a:blip r:embed="rId2"/>
          <a:stretch>
            <a:fillRect/>
          </a:stretch>
        </p:blipFill>
        <p:spPr>
          <a:xfrm>
            <a:off x="279875" y="1769807"/>
            <a:ext cx="2630797" cy="2637309"/>
          </a:xfrm>
          <a:prstGeom prst="rect">
            <a:avLst/>
          </a:prstGeom>
        </p:spPr>
      </p:pic>
      <p:sp>
        <p:nvSpPr>
          <p:cNvPr id="3" name="Título 1">
            <a:extLst>
              <a:ext uri="{FF2B5EF4-FFF2-40B4-BE49-F238E27FC236}">
                <a16:creationId xmlns:a16="http://schemas.microsoft.com/office/drawing/2014/main" id="{B17C73AC-BBE9-4833-B10D-280E304067D0}"/>
              </a:ext>
            </a:extLst>
          </p:cNvPr>
          <p:cNvSpPr txBox="1">
            <a:spLocks/>
          </p:cNvSpPr>
          <p:nvPr/>
        </p:nvSpPr>
        <p:spPr>
          <a:xfrm>
            <a:off x="0" y="253796"/>
            <a:ext cx="8406581" cy="12002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6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PERFIL HEA - MÁS LIGERO QUE EL HEB</a:t>
            </a:r>
          </a:p>
        </p:txBody>
      </p:sp>
      <p:sp>
        <p:nvSpPr>
          <p:cNvPr id="4" name="Marcador de contenido 3">
            <a:extLst>
              <a:ext uri="{FF2B5EF4-FFF2-40B4-BE49-F238E27FC236}">
                <a16:creationId xmlns:a16="http://schemas.microsoft.com/office/drawing/2014/main" id="{3DA7D59B-3F6E-4090-A0DD-C601B2A6905C}"/>
              </a:ext>
            </a:extLst>
          </p:cNvPr>
          <p:cNvSpPr txBox="1">
            <a:spLocks/>
          </p:cNvSpPr>
          <p:nvPr/>
        </p:nvSpPr>
        <p:spPr>
          <a:xfrm>
            <a:off x="3079715" y="1669354"/>
            <a:ext cx="3605761" cy="3170099"/>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dirty="0"/>
              <a:t>Los perfiles de este tipo se van a nombras con las letras “HEA” y los unos números que representan la altura total nominal (h) en milímetros. Estos perfiles se utilizan en la industria y la construcción civil de edificios, como por ejemplo cerchas, columnas, vigas, pórticos, etc.</a:t>
            </a:r>
            <a:endParaRPr lang="es-CO" dirty="0"/>
          </a:p>
        </p:txBody>
      </p:sp>
      <p:pic>
        <p:nvPicPr>
          <p:cNvPr id="5" name="Imagen 4">
            <a:extLst>
              <a:ext uri="{FF2B5EF4-FFF2-40B4-BE49-F238E27FC236}">
                <a16:creationId xmlns:a16="http://schemas.microsoft.com/office/drawing/2014/main" id="{2364F8FB-9F7D-42D8-AB5E-414E68E7B517}"/>
              </a:ext>
            </a:extLst>
          </p:cNvPr>
          <p:cNvPicPr>
            <a:picLocks noChangeAspect="1"/>
          </p:cNvPicPr>
          <p:nvPr/>
        </p:nvPicPr>
        <p:blipFill>
          <a:blip r:embed="rId3"/>
          <a:stretch>
            <a:fillRect/>
          </a:stretch>
        </p:blipFill>
        <p:spPr>
          <a:xfrm>
            <a:off x="6783208" y="2122940"/>
            <a:ext cx="2360792" cy="2262925"/>
          </a:xfrm>
          <a:prstGeom prst="rect">
            <a:avLst/>
          </a:prstGeom>
        </p:spPr>
      </p:pic>
    </p:spTree>
    <p:extLst>
      <p:ext uri="{BB962C8B-B14F-4D97-AF65-F5344CB8AC3E}">
        <p14:creationId xmlns:p14="http://schemas.microsoft.com/office/powerpoint/2010/main" val="538450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D04CB-AA60-4B13-9440-E4F600B034C2}"/>
              </a:ext>
            </a:extLst>
          </p:cNvPr>
          <p:cNvSpPr txBox="1">
            <a:spLocks/>
          </p:cNvSpPr>
          <p:nvPr/>
        </p:nvSpPr>
        <p:spPr>
          <a:xfrm>
            <a:off x="315448" y="0"/>
            <a:ext cx="7769487"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Perfil HEM - más pesado que el HEB</a:t>
            </a:r>
          </a:p>
        </p:txBody>
      </p:sp>
      <p:sp>
        <p:nvSpPr>
          <p:cNvPr id="3" name="Marcador de contenido 2">
            <a:extLst>
              <a:ext uri="{FF2B5EF4-FFF2-40B4-BE49-F238E27FC236}">
                <a16:creationId xmlns:a16="http://schemas.microsoft.com/office/drawing/2014/main" id="{0D93DB4B-45CF-40A5-91E3-0247DFFE710E}"/>
              </a:ext>
            </a:extLst>
          </p:cNvPr>
          <p:cNvSpPr txBox="1">
            <a:spLocks/>
          </p:cNvSpPr>
          <p:nvPr/>
        </p:nvSpPr>
        <p:spPr>
          <a:xfrm>
            <a:off x="315448" y="697522"/>
            <a:ext cx="5849378" cy="4247317"/>
          </a:xfrm>
          <a:prstGeom prst="rect">
            <a:avLst/>
          </a:prstGeom>
          <a:no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20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800" dirty="0"/>
              <a:t> Es un producto laminado con forma de “H” y de serie pesada. Va a presentar unas caras exteriores e interiores de las alas paralelas entre sí, que a su vez son perpendiculares al alma. Las uniones que hay entre el alma y las caras internas de las alas presentan una forma redondeada. Al igual que los otros tipos de perfiles de la familia presentan unas aristas vivas, tanto interiores y exteriores.</a:t>
            </a:r>
          </a:p>
          <a:p>
            <a:r>
              <a:rPr lang="es-MX" sz="1800" dirty="0"/>
              <a:t>Se van a nombrar con las letras “HEM” seguidas de unos números que expresan la altura total nominal (h) en milímetros.</a:t>
            </a:r>
          </a:p>
          <a:p>
            <a:r>
              <a:rPr lang="es-MX" sz="1800" dirty="0"/>
              <a:t>Las aplicaciones principales del perfil HEM son para la construcción de dinteles, refuerzos estructurales, correas, las estructuras para escaleras y para la construcción de maquinaria.</a:t>
            </a:r>
          </a:p>
        </p:txBody>
      </p:sp>
      <p:pic>
        <p:nvPicPr>
          <p:cNvPr id="4" name="Marcador de contenido 3">
            <a:extLst>
              <a:ext uri="{FF2B5EF4-FFF2-40B4-BE49-F238E27FC236}">
                <a16:creationId xmlns:a16="http://schemas.microsoft.com/office/drawing/2014/main" id="{E13837BB-A76B-47BA-B70D-3DED9D6770E3}"/>
              </a:ext>
            </a:extLst>
          </p:cNvPr>
          <p:cNvPicPr>
            <a:picLocks noChangeAspect="1"/>
          </p:cNvPicPr>
          <p:nvPr/>
        </p:nvPicPr>
        <p:blipFill>
          <a:blip r:embed="rId2"/>
          <a:stretch>
            <a:fillRect/>
          </a:stretch>
        </p:blipFill>
        <p:spPr>
          <a:xfrm>
            <a:off x="6201258" y="1252882"/>
            <a:ext cx="2713912" cy="3136595"/>
          </a:xfrm>
          <a:prstGeom prst="rect">
            <a:avLst/>
          </a:prstGeom>
          <a:ln>
            <a:solidFill>
              <a:schemeClr val="tx1"/>
            </a:solidFill>
          </a:ln>
        </p:spPr>
      </p:pic>
    </p:spTree>
    <p:extLst>
      <p:ext uri="{BB962C8B-B14F-4D97-AF65-F5344CB8AC3E}">
        <p14:creationId xmlns:p14="http://schemas.microsoft.com/office/powerpoint/2010/main" val="169290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9AF6A-5370-DDDB-B631-319130FBD937}"/>
              </a:ext>
            </a:extLst>
          </p:cNvPr>
          <p:cNvSpPr>
            <a:spLocks noGrp="1"/>
          </p:cNvSpPr>
          <p:nvPr>
            <p:ph type="title"/>
          </p:nvPr>
        </p:nvSpPr>
        <p:spPr>
          <a:xfrm>
            <a:off x="860159" y="748502"/>
            <a:ext cx="2387205" cy="1103969"/>
          </a:xfrm>
        </p:spPr>
        <p:txBody>
          <a:bodyPr>
            <a:normAutofit/>
          </a:bodyPr>
          <a:lstStyle/>
          <a:p>
            <a:r>
              <a:rPr lang="es-CO" sz="2700" dirty="0">
                <a:solidFill>
                  <a:schemeClr val="tx1"/>
                </a:solidFill>
              </a:rPr>
              <a:t>HEB 200 MM</a:t>
            </a:r>
          </a:p>
        </p:txBody>
      </p:sp>
      <p:sp>
        <p:nvSpPr>
          <p:cNvPr id="8" name="Content Placeholder 7">
            <a:extLst>
              <a:ext uri="{FF2B5EF4-FFF2-40B4-BE49-F238E27FC236}">
                <a16:creationId xmlns:a16="http://schemas.microsoft.com/office/drawing/2014/main" id="{5BAC4F1D-E77F-EF17-6520-C07B8AE2A14E}"/>
              </a:ext>
            </a:extLst>
          </p:cNvPr>
          <p:cNvSpPr>
            <a:spLocks noGrp="1"/>
          </p:cNvSpPr>
          <p:nvPr>
            <p:ph idx="1"/>
          </p:nvPr>
        </p:nvSpPr>
        <p:spPr>
          <a:xfrm>
            <a:off x="854727" y="1909621"/>
            <a:ext cx="2400338" cy="2239447"/>
          </a:xfrm>
        </p:spPr>
        <p:txBody>
          <a:bodyPr anchor="t">
            <a:normAutofit fontScale="77500" lnSpcReduction="20000"/>
          </a:bodyPr>
          <a:lstStyle/>
          <a:p>
            <a:r>
              <a:rPr lang="en-US" sz="1800" dirty="0">
                <a:solidFill>
                  <a:schemeClr val="tx1"/>
                </a:solidFill>
              </a:rPr>
              <a:t>LAS LETRAS, HEB, SON EL PREFIJO O IDENTIFICACION  DE EL PERFIL.</a:t>
            </a:r>
          </a:p>
          <a:p>
            <a:r>
              <a:rPr lang="en-US" sz="1800" dirty="0">
                <a:solidFill>
                  <a:schemeClr val="tx1"/>
                </a:solidFill>
              </a:rPr>
              <a:t>EL NUMERO, 200, INDICA LA ALTURA DE EL PERFIL, QUE ESTA EXPRESADA EN MILIMETROS.</a:t>
            </a:r>
          </a:p>
        </p:txBody>
      </p:sp>
      <p:pic>
        <p:nvPicPr>
          <p:cNvPr id="4" name="Marcador de contenido 3">
            <a:extLst>
              <a:ext uri="{FF2B5EF4-FFF2-40B4-BE49-F238E27FC236}">
                <a16:creationId xmlns:a16="http://schemas.microsoft.com/office/drawing/2014/main" id="{007AD076-13AD-2732-4E38-9003100DAC11}"/>
              </a:ext>
            </a:extLst>
          </p:cNvPr>
          <p:cNvPicPr>
            <a:picLocks noChangeAspect="1"/>
          </p:cNvPicPr>
          <p:nvPr/>
        </p:nvPicPr>
        <p:blipFill>
          <a:blip r:embed="rId2"/>
          <a:stretch>
            <a:fillRect/>
          </a:stretch>
        </p:blipFill>
        <p:spPr>
          <a:xfrm>
            <a:off x="3748702" y="693064"/>
            <a:ext cx="4904306" cy="3517808"/>
          </a:xfrm>
          <a:prstGeom prst="rect">
            <a:avLst/>
          </a:prstGeom>
        </p:spPr>
      </p:pic>
    </p:spTree>
    <p:extLst>
      <p:ext uri="{BB962C8B-B14F-4D97-AF65-F5344CB8AC3E}">
        <p14:creationId xmlns:p14="http://schemas.microsoft.com/office/powerpoint/2010/main" val="2634378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F2EE5F5-A1B6-118E-33F4-9758CFB77DF7}"/>
              </a:ext>
            </a:extLst>
          </p:cNvPr>
          <p:cNvPicPr>
            <a:picLocks noChangeAspect="1"/>
          </p:cNvPicPr>
          <p:nvPr/>
        </p:nvPicPr>
        <p:blipFill rotWithShape="1">
          <a:blip r:embed="rId2"/>
          <a:srcRect l="12093" r="16772"/>
          <a:stretch/>
        </p:blipFill>
        <p:spPr>
          <a:xfrm>
            <a:off x="3662269" y="7"/>
            <a:ext cx="5481731" cy="2523737"/>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Imagen 5">
            <a:extLst>
              <a:ext uri="{FF2B5EF4-FFF2-40B4-BE49-F238E27FC236}">
                <a16:creationId xmlns:a16="http://schemas.microsoft.com/office/drawing/2014/main" id="{88FF1C90-DC56-D275-7623-1B8B9330C61E}"/>
              </a:ext>
            </a:extLst>
          </p:cNvPr>
          <p:cNvPicPr>
            <a:picLocks noChangeAspect="1"/>
          </p:cNvPicPr>
          <p:nvPr/>
        </p:nvPicPr>
        <p:blipFill rotWithShape="1">
          <a:blip r:embed="rId3"/>
          <a:srcRect t="16959" r="-2" b="14067"/>
          <a:stretch/>
        </p:blipFill>
        <p:spPr>
          <a:xfrm>
            <a:off x="3662269" y="2619756"/>
            <a:ext cx="5481731" cy="2523744"/>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ítulo 1">
            <a:extLst>
              <a:ext uri="{FF2B5EF4-FFF2-40B4-BE49-F238E27FC236}">
                <a16:creationId xmlns:a16="http://schemas.microsoft.com/office/drawing/2014/main" id="{F65E2D6B-EE87-234A-435F-623CF9BF7F0E}"/>
              </a:ext>
            </a:extLst>
          </p:cNvPr>
          <p:cNvSpPr>
            <a:spLocks noGrp="1"/>
          </p:cNvSpPr>
          <p:nvPr>
            <p:ph type="title"/>
          </p:nvPr>
        </p:nvSpPr>
        <p:spPr>
          <a:xfrm>
            <a:off x="336042" y="644652"/>
            <a:ext cx="3624602" cy="932688"/>
          </a:xfrm>
        </p:spPr>
        <p:txBody>
          <a:bodyPr>
            <a:normAutofit fontScale="90000"/>
          </a:bodyPr>
          <a:lstStyle/>
          <a:p>
            <a:r>
              <a:rPr lang="es-CO" sz="2550"/>
              <a:t>¿Que es un perfil metálico?</a:t>
            </a:r>
          </a:p>
        </p:txBody>
      </p:sp>
      <p:sp>
        <p:nvSpPr>
          <p:cNvPr id="3" name="Marcador de contenido 2">
            <a:extLst>
              <a:ext uri="{FF2B5EF4-FFF2-40B4-BE49-F238E27FC236}">
                <a16:creationId xmlns:a16="http://schemas.microsoft.com/office/drawing/2014/main" id="{BBA0A4B2-A82B-326C-9F42-5887E2AFC705}"/>
              </a:ext>
            </a:extLst>
          </p:cNvPr>
          <p:cNvSpPr>
            <a:spLocks noGrp="1"/>
          </p:cNvSpPr>
          <p:nvPr>
            <p:ph idx="1"/>
          </p:nvPr>
        </p:nvSpPr>
        <p:spPr>
          <a:xfrm>
            <a:off x="336043" y="1884459"/>
            <a:ext cx="3624602" cy="2748263"/>
          </a:xfrm>
        </p:spPr>
        <p:txBody>
          <a:bodyPr>
            <a:normAutofit/>
          </a:bodyPr>
          <a:lstStyle/>
          <a:p>
            <a:pPr marL="0" indent="0">
              <a:buNone/>
            </a:pPr>
            <a:r>
              <a:rPr lang="es-ES" sz="1500" dirty="0"/>
              <a:t>Los perfiles metálicos son aquellos productos laminados, fabricados usualmente para su empleo en estructuras de edificación o de obra civil.</a:t>
            </a:r>
          </a:p>
          <a:p>
            <a:endParaRPr lang="es-ES" sz="1500" dirty="0"/>
          </a:p>
          <a:p>
            <a:endParaRPr lang="es-CO" sz="1500" dirty="0"/>
          </a:p>
        </p:txBody>
      </p:sp>
    </p:spTree>
    <p:extLst>
      <p:ext uri="{BB962C8B-B14F-4D97-AF65-F5344CB8AC3E}">
        <p14:creationId xmlns:p14="http://schemas.microsoft.com/office/powerpoint/2010/main" val="132621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B5C4A-CFB8-9528-1748-6FB583317A6A}"/>
              </a:ext>
            </a:extLst>
          </p:cNvPr>
          <p:cNvSpPr>
            <a:spLocks noGrp="1"/>
          </p:cNvSpPr>
          <p:nvPr>
            <p:ph type="title"/>
          </p:nvPr>
        </p:nvSpPr>
        <p:spPr>
          <a:xfrm>
            <a:off x="701155" y="736704"/>
            <a:ext cx="2541314" cy="3420728"/>
          </a:xfrm>
        </p:spPr>
        <p:txBody>
          <a:bodyPr>
            <a:normAutofit fontScale="90000"/>
          </a:bodyPr>
          <a:lstStyle/>
          <a:p>
            <a:r>
              <a:rPr lang="es-CO" dirty="0">
                <a:solidFill>
                  <a:schemeClr val="tx1"/>
                </a:solidFill>
              </a:rPr>
              <a:t>W 16 X 45</a:t>
            </a:r>
            <a:br>
              <a:rPr lang="es-CO" dirty="0">
                <a:solidFill>
                  <a:schemeClr val="tx1"/>
                </a:solidFill>
              </a:rPr>
            </a:br>
            <a:r>
              <a:rPr lang="es-CO" dirty="0">
                <a:solidFill>
                  <a:schemeClr val="tx1"/>
                </a:solidFill>
              </a:rPr>
              <a:t>- La letra w indica el tipo de perfil.</a:t>
            </a:r>
            <a:br>
              <a:rPr lang="es-CO" dirty="0">
                <a:solidFill>
                  <a:schemeClr val="tx1"/>
                </a:solidFill>
              </a:rPr>
            </a:br>
            <a:r>
              <a:rPr lang="es-CO" dirty="0">
                <a:solidFill>
                  <a:schemeClr val="tx1"/>
                </a:solidFill>
              </a:rPr>
              <a:t>-el numero 16 indica la altura por pulgadas. </a:t>
            </a:r>
            <a:br>
              <a:rPr lang="es-CO" dirty="0">
                <a:solidFill>
                  <a:schemeClr val="tx1"/>
                </a:solidFill>
              </a:rPr>
            </a:br>
            <a:r>
              <a:rPr lang="es-CO" dirty="0">
                <a:solidFill>
                  <a:schemeClr val="tx1"/>
                </a:solidFill>
              </a:rPr>
              <a:t>-el numero 45 indica su peso .</a:t>
            </a:r>
          </a:p>
        </p:txBody>
      </p:sp>
      <p:pic>
        <p:nvPicPr>
          <p:cNvPr id="6" name="Marcador de contenido 5">
            <a:extLst>
              <a:ext uri="{FF2B5EF4-FFF2-40B4-BE49-F238E27FC236}">
                <a16:creationId xmlns:a16="http://schemas.microsoft.com/office/drawing/2014/main" id="{9B07A253-8B4D-693E-B83E-B735B2EA9697}"/>
              </a:ext>
            </a:extLst>
          </p:cNvPr>
          <p:cNvPicPr>
            <a:picLocks noGrp="1" noChangeAspect="1"/>
          </p:cNvPicPr>
          <p:nvPr>
            <p:ph idx="1"/>
          </p:nvPr>
        </p:nvPicPr>
        <p:blipFill>
          <a:blip r:embed="rId2"/>
          <a:stretch>
            <a:fillRect/>
          </a:stretch>
        </p:blipFill>
        <p:spPr>
          <a:xfrm>
            <a:off x="3848052" y="1266092"/>
            <a:ext cx="4594794" cy="3295799"/>
          </a:xfrm>
          <a:prstGeom prst="rect">
            <a:avLst/>
          </a:prstGeom>
        </p:spPr>
      </p:pic>
    </p:spTree>
    <p:extLst>
      <p:ext uri="{BB962C8B-B14F-4D97-AF65-F5344CB8AC3E}">
        <p14:creationId xmlns:p14="http://schemas.microsoft.com/office/powerpoint/2010/main" val="4221583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ilueta de puesta de sol de un andamio en un sitio en construcción">
            <a:extLst>
              <a:ext uri="{FF2B5EF4-FFF2-40B4-BE49-F238E27FC236}">
                <a16:creationId xmlns:a16="http://schemas.microsoft.com/office/drawing/2014/main" id="{AF2D6685-E7B3-36C1-FE56-0CA3A4420FDE}"/>
              </a:ext>
            </a:extLst>
          </p:cNvPr>
          <p:cNvPicPr>
            <a:picLocks noChangeAspect="1"/>
          </p:cNvPicPr>
          <p:nvPr/>
        </p:nvPicPr>
        <p:blipFill rotWithShape="1">
          <a:blip r:embed="rId2"/>
          <a:srcRect r="15627" b="-1"/>
          <a:stretch/>
        </p:blipFill>
        <p:spPr>
          <a:xfrm>
            <a:off x="2642616" y="7"/>
            <a:ext cx="6501384" cy="5143493"/>
          </a:xfrm>
          <a:prstGeom prst="rect">
            <a:avLst/>
          </a:prstGeom>
        </p:spPr>
      </p:pic>
      <p:sp>
        <p:nvSpPr>
          <p:cNvPr id="2" name="Título 1">
            <a:extLst>
              <a:ext uri="{FF2B5EF4-FFF2-40B4-BE49-F238E27FC236}">
                <a16:creationId xmlns:a16="http://schemas.microsoft.com/office/drawing/2014/main" id="{603D4D86-4B32-EF7A-8F76-7B51903ACABB}"/>
              </a:ext>
            </a:extLst>
          </p:cNvPr>
          <p:cNvSpPr>
            <a:spLocks noGrp="1"/>
          </p:cNvSpPr>
          <p:nvPr>
            <p:ph type="title"/>
          </p:nvPr>
        </p:nvSpPr>
        <p:spPr>
          <a:xfrm>
            <a:off x="358486" y="841772"/>
            <a:ext cx="3017520" cy="2403101"/>
          </a:xfrm>
        </p:spPr>
        <p:txBody>
          <a:bodyPr spcFirstLastPara="1" vert="horz" wrap="square" lIns="68580" tIns="34290" rIns="68580" bIns="34290" rtlCol="0" anchor="b" anchorCtr="0">
            <a:normAutofit/>
          </a:bodyPr>
          <a:lstStyle/>
          <a:p>
            <a:r>
              <a:rPr lang="en-US" dirty="0"/>
              <a:t>PERFILES MAS ULTILZADOS PARA LA CONSTRUCCIÓN.</a:t>
            </a:r>
          </a:p>
        </p:txBody>
      </p:sp>
    </p:spTree>
    <p:extLst>
      <p:ext uri="{BB962C8B-B14F-4D97-AF65-F5344CB8AC3E}">
        <p14:creationId xmlns:p14="http://schemas.microsoft.com/office/powerpoint/2010/main" val="745141664"/>
      </p:ext>
    </p:extLst>
  </p:cSld>
  <p:clrMapOvr>
    <a:masterClrMapping/>
  </p:clrMapOvr>
  <p:transition spd="slow">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DF17742-5C56-2006-5893-0C114015C4F8}"/>
              </a:ext>
            </a:extLst>
          </p:cNvPr>
          <p:cNvPicPr>
            <a:picLocks noChangeAspect="1"/>
          </p:cNvPicPr>
          <p:nvPr/>
        </p:nvPicPr>
        <p:blipFill rotWithShape="1">
          <a:blip r:embed="rId2"/>
          <a:srcRect t="23260" r="-2" b="7766"/>
          <a:stretch/>
        </p:blipFill>
        <p:spPr>
          <a:xfrm>
            <a:off x="3662269" y="7"/>
            <a:ext cx="5481731" cy="2523737"/>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Marcador de contenido 4">
            <a:extLst>
              <a:ext uri="{FF2B5EF4-FFF2-40B4-BE49-F238E27FC236}">
                <a16:creationId xmlns:a16="http://schemas.microsoft.com/office/drawing/2014/main" id="{0561380C-9244-FEC9-0B88-7C5619FA4597}"/>
              </a:ext>
            </a:extLst>
          </p:cNvPr>
          <p:cNvPicPr>
            <a:picLocks noChangeAspect="1"/>
          </p:cNvPicPr>
          <p:nvPr/>
        </p:nvPicPr>
        <p:blipFill rotWithShape="1">
          <a:blip r:embed="rId3"/>
          <a:srcRect t="16107" r="-2" b="22506"/>
          <a:stretch/>
        </p:blipFill>
        <p:spPr>
          <a:xfrm>
            <a:off x="3662269" y="2619756"/>
            <a:ext cx="5481731" cy="2523744"/>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ítulo 1">
            <a:extLst>
              <a:ext uri="{FF2B5EF4-FFF2-40B4-BE49-F238E27FC236}">
                <a16:creationId xmlns:a16="http://schemas.microsoft.com/office/drawing/2014/main" id="{324D3CDC-B96B-9E93-5417-7424F57BCEC1}"/>
              </a:ext>
            </a:extLst>
          </p:cNvPr>
          <p:cNvSpPr>
            <a:spLocks noGrp="1"/>
          </p:cNvSpPr>
          <p:nvPr>
            <p:ph type="title"/>
          </p:nvPr>
        </p:nvSpPr>
        <p:spPr>
          <a:xfrm>
            <a:off x="336042" y="644652"/>
            <a:ext cx="3624602" cy="932688"/>
          </a:xfrm>
        </p:spPr>
        <p:txBody>
          <a:bodyPr>
            <a:normAutofit fontScale="90000"/>
          </a:bodyPr>
          <a:lstStyle/>
          <a:p>
            <a:r>
              <a:rPr lang="es-CO" sz="2175" dirty="0"/>
              <a:t>USO MAS COMBENIENTE DEL PERFIL EN IPN O EN DOBLE T</a:t>
            </a:r>
          </a:p>
        </p:txBody>
      </p:sp>
      <p:sp>
        <p:nvSpPr>
          <p:cNvPr id="23" name="Content Placeholder 10">
            <a:extLst>
              <a:ext uri="{FF2B5EF4-FFF2-40B4-BE49-F238E27FC236}">
                <a16:creationId xmlns:a16="http://schemas.microsoft.com/office/drawing/2014/main" id="{7772558F-8456-E157-56DA-E355C9E43CDE}"/>
              </a:ext>
            </a:extLst>
          </p:cNvPr>
          <p:cNvSpPr>
            <a:spLocks noGrp="1"/>
          </p:cNvSpPr>
          <p:nvPr>
            <p:ph idx="1"/>
          </p:nvPr>
        </p:nvSpPr>
        <p:spPr>
          <a:xfrm>
            <a:off x="336043" y="1884459"/>
            <a:ext cx="3624602" cy="2748263"/>
          </a:xfrm>
        </p:spPr>
        <p:txBody>
          <a:bodyPr>
            <a:normAutofit/>
          </a:bodyPr>
          <a:lstStyle/>
          <a:p>
            <a:r>
              <a:rPr lang="en-US" sz="1500" dirty="0"/>
              <a:t>EL EUSO DE ESTOS PERFILES SON MAS CONVENIENTES EN PIEZAS FLECTADAS O EN UN SOLO PLANO; POR EJEMPLO (VIGAS )</a:t>
            </a:r>
          </a:p>
          <a:p>
            <a:endParaRPr lang="en-US" sz="1500" dirty="0"/>
          </a:p>
        </p:txBody>
      </p:sp>
    </p:spTree>
    <p:extLst>
      <p:ext uri="{BB962C8B-B14F-4D97-AF65-F5344CB8AC3E}">
        <p14:creationId xmlns:p14="http://schemas.microsoft.com/office/powerpoint/2010/main" val="15044810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3CC113-2B6F-BD32-2408-7CA5ABE083E0}"/>
              </a:ext>
            </a:extLst>
          </p:cNvPr>
          <p:cNvSpPr>
            <a:spLocks noGrp="1"/>
          </p:cNvSpPr>
          <p:nvPr>
            <p:ph type="title"/>
          </p:nvPr>
        </p:nvSpPr>
        <p:spPr>
          <a:xfrm>
            <a:off x="771525" y="1475450"/>
            <a:ext cx="1971675" cy="1910443"/>
          </a:xfrm>
          <a:noFill/>
        </p:spPr>
        <p:txBody>
          <a:bodyPr spcFirstLastPara="1" vert="horz" wrap="square" lIns="68580" tIns="34290" rIns="68580" bIns="34290" rtlCol="0" anchor="ctr" anchorCtr="0">
            <a:normAutofit/>
          </a:bodyPr>
          <a:lstStyle/>
          <a:p>
            <a:pPr algn="ctr"/>
            <a:r>
              <a:rPr lang="en-US" sz="2700" kern="1200" dirty="0">
                <a:solidFill>
                  <a:schemeClr val="tx1"/>
                </a:solidFill>
                <a:latin typeface="+mj-lt"/>
                <a:ea typeface="+mj-ea"/>
                <a:cs typeface="+mj-cs"/>
              </a:rPr>
              <a:t>PERFIL IPN O PORFIL EN DOBLE T NORMAL</a:t>
            </a:r>
          </a:p>
        </p:txBody>
      </p:sp>
      <p:pic>
        <p:nvPicPr>
          <p:cNvPr id="5" name="Marcador de contenido 4">
            <a:extLst>
              <a:ext uri="{FF2B5EF4-FFF2-40B4-BE49-F238E27FC236}">
                <a16:creationId xmlns:a16="http://schemas.microsoft.com/office/drawing/2014/main" id="{F0412A0F-6B6B-0823-673B-C6271E7EB8B9}"/>
              </a:ext>
            </a:extLst>
          </p:cNvPr>
          <p:cNvPicPr>
            <a:picLocks noGrp="1" noChangeAspect="1"/>
          </p:cNvPicPr>
          <p:nvPr>
            <p:ph idx="1"/>
          </p:nvPr>
        </p:nvPicPr>
        <p:blipFill>
          <a:blip r:embed="rId2"/>
          <a:stretch>
            <a:fillRect/>
          </a:stretch>
        </p:blipFill>
        <p:spPr>
          <a:xfrm>
            <a:off x="3582987" y="810013"/>
            <a:ext cx="5085525" cy="3521726"/>
          </a:xfrm>
          <a:prstGeom prst="rect">
            <a:avLst/>
          </a:prstGeom>
        </p:spPr>
      </p:pic>
    </p:spTree>
    <p:extLst>
      <p:ext uri="{BB962C8B-B14F-4D97-AF65-F5344CB8AC3E}">
        <p14:creationId xmlns:p14="http://schemas.microsoft.com/office/powerpoint/2010/main" val="31565090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 name="Google Shape;350;p1">
            <a:extLst>
              <a:ext uri="{FF2B5EF4-FFF2-40B4-BE49-F238E27FC236}">
                <a16:creationId xmlns:a16="http://schemas.microsoft.com/office/drawing/2014/main" id="{C887B693-B3C3-BC3F-E1F7-D5EF2555895C}"/>
              </a:ext>
            </a:extLst>
          </p:cNvPr>
          <p:cNvSpPr txBox="1"/>
          <p:nvPr/>
        </p:nvSpPr>
        <p:spPr>
          <a:xfrm>
            <a:off x="1491412" y="471799"/>
            <a:ext cx="616117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Perfiles H – HE,HL,HD,HP</a:t>
            </a:r>
            <a:endParaRPr sz="1800" dirty="0"/>
          </a:p>
        </p:txBody>
      </p:sp>
      <p:pic>
        <p:nvPicPr>
          <p:cNvPr id="4" name="Imagen 3">
            <a:extLst>
              <a:ext uri="{FF2B5EF4-FFF2-40B4-BE49-F238E27FC236}">
                <a16:creationId xmlns:a16="http://schemas.microsoft.com/office/drawing/2014/main" id="{659E9DE4-8BDA-AC86-A340-0FCAEF693777}"/>
              </a:ext>
            </a:extLst>
          </p:cNvPr>
          <p:cNvPicPr>
            <a:picLocks noChangeAspect="1"/>
          </p:cNvPicPr>
          <p:nvPr/>
        </p:nvPicPr>
        <p:blipFill>
          <a:blip r:embed="rId3"/>
          <a:stretch>
            <a:fillRect/>
          </a:stretch>
        </p:blipFill>
        <p:spPr>
          <a:xfrm>
            <a:off x="471771" y="1810723"/>
            <a:ext cx="1815030" cy="1522053"/>
          </a:xfrm>
          <a:prstGeom prst="rect">
            <a:avLst/>
          </a:prstGeom>
          <a:ln>
            <a:solidFill>
              <a:schemeClr val="tx1"/>
            </a:solidFill>
          </a:ln>
        </p:spPr>
      </p:pic>
      <p:pic>
        <p:nvPicPr>
          <p:cNvPr id="6" name="Imagen 5">
            <a:extLst>
              <a:ext uri="{FF2B5EF4-FFF2-40B4-BE49-F238E27FC236}">
                <a16:creationId xmlns:a16="http://schemas.microsoft.com/office/drawing/2014/main" id="{5C8C1C7B-47F1-C18E-D709-E2BD1C69DE07}"/>
              </a:ext>
            </a:extLst>
          </p:cNvPr>
          <p:cNvPicPr>
            <a:picLocks noChangeAspect="1"/>
          </p:cNvPicPr>
          <p:nvPr/>
        </p:nvPicPr>
        <p:blipFill>
          <a:blip r:embed="rId4"/>
          <a:stretch>
            <a:fillRect/>
          </a:stretch>
        </p:blipFill>
        <p:spPr>
          <a:xfrm>
            <a:off x="5422952" y="1810722"/>
            <a:ext cx="3198417" cy="1522054"/>
          </a:xfrm>
          <a:prstGeom prst="rect">
            <a:avLst/>
          </a:prstGeom>
          <a:ln>
            <a:solidFill>
              <a:schemeClr val="tx1"/>
            </a:solidFill>
          </a:ln>
        </p:spPr>
      </p:pic>
      <p:pic>
        <p:nvPicPr>
          <p:cNvPr id="8" name="Imagen 7">
            <a:extLst>
              <a:ext uri="{FF2B5EF4-FFF2-40B4-BE49-F238E27FC236}">
                <a16:creationId xmlns:a16="http://schemas.microsoft.com/office/drawing/2014/main" id="{5D5321C9-374B-0FAC-85C9-671394271E38}"/>
              </a:ext>
            </a:extLst>
          </p:cNvPr>
          <p:cNvPicPr>
            <a:picLocks noChangeAspect="1"/>
          </p:cNvPicPr>
          <p:nvPr/>
        </p:nvPicPr>
        <p:blipFill>
          <a:blip r:embed="rId5"/>
          <a:stretch>
            <a:fillRect/>
          </a:stretch>
        </p:blipFill>
        <p:spPr>
          <a:xfrm>
            <a:off x="2792912" y="1810723"/>
            <a:ext cx="2123929" cy="1522053"/>
          </a:xfrm>
          <a:prstGeom prst="rect">
            <a:avLst/>
          </a:prstGeom>
          <a:ln>
            <a:solidFill>
              <a:schemeClr val="tx1"/>
            </a:solidFill>
          </a:ln>
        </p:spPr>
      </p:pic>
      <p:pic>
        <p:nvPicPr>
          <p:cNvPr id="10" name="Imagen 9">
            <a:extLst>
              <a:ext uri="{FF2B5EF4-FFF2-40B4-BE49-F238E27FC236}">
                <a16:creationId xmlns:a16="http://schemas.microsoft.com/office/drawing/2014/main" id="{908FC7E7-997B-6189-5967-69075963059D}"/>
              </a:ext>
            </a:extLst>
          </p:cNvPr>
          <p:cNvPicPr>
            <a:picLocks noChangeAspect="1"/>
          </p:cNvPicPr>
          <p:nvPr/>
        </p:nvPicPr>
        <p:blipFill>
          <a:blip r:embed="rId6"/>
          <a:stretch>
            <a:fillRect/>
          </a:stretch>
        </p:blipFill>
        <p:spPr>
          <a:xfrm>
            <a:off x="2286801" y="1155680"/>
            <a:ext cx="3892317" cy="428366"/>
          </a:xfrm>
          <a:prstGeom prst="rect">
            <a:avLst/>
          </a:prstGeom>
          <a:ln>
            <a:solidFill>
              <a:schemeClr val="tx1"/>
            </a:solidFill>
          </a:ln>
        </p:spPr>
      </p:pic>
    </p:spTree>
    <p:extLst>
      <p:ext uri="{BB962C8B-B14F-4D97-AF65-F5344CB8AC3E}">
        <p14:creationId xmlns:p14="http://schemas.microsoft.com/office/powerpoint/2010/main" val="1918701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772600" y="471799"/>
            <a:ext cx="759879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Perfiles HP - PILOTES DE ACERO HP</a:t>
            </a:r>
            <a:endParaRPr sz="1800" dirty="0"/>
          </a:p>
        </p:txBody>
      </p:sp>
      <p:pic>
        <p:nvPicPr>
          <p:cNvPr id="5" name="Imagen 4" descr="ANÁLISIS DE COSTO-TIEMPO ENTRE EDIFICACIÓN APORTICADA DE CONCRETO Y EN  ACERO A36, PABELLÓN 3A C.E. 14753">
            <a:extLst>
              <a:ext uri="{FF2B5EF4-FFF2-40B4-BE49-F238E27FC236}">
                <a16:creationId xmlns:a16="http://schemas.microsoft.com/office/drawing/2014/main" id="{E12B5ED8-3635-4E2E-A2BC-262582A943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2598" y="2364890"/>
            <a:ext cx="2095500" cy="1626235"/>
          </a:xfrm>
          <a:prstGeom prst="rect">
            <a:avLst/>
          </a:prstGeom>
          <a:ln>
            <a:solidFill>
              <a:schemeClr val="tx1"/>
            </a:solidFill>
          </a:ln>
        </p:spPr>
      </p:pic>
      <p:pic>
        <p:nvPicPr>
          <p:cNvPr id="6" name="Imagen 5">
            <a:extLst>
              <a:ext uri="{FF2B5EF4-FFF2-40B4-BE49-F238E27FC236}">
                <a16:creationId xmlns:a16="http://schemas.microsoft.com/office/drawing/2014/main" id="{4253351E-C0C4-4AC5-8E8C-ED2100FBC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782" y="2289676"/>
            <a:ext cx="2207895" cy="2105025"/>
          </a:xfrm>
          <a:prstGeom prst="rect">
            <a:avLst/>
          </a:prstGeom>
          <a:ln>
            <a:solidFill>
              <a:schemeClr val="tx1"/>
            </a:solidFill>
          </a:ln>
        </p:spPr>
      </p:pic>
      <p:sp>
        <p:nvSpPr>
          <p:cNvPr id="10" name="CuadroTexto 9">
            <a:extLst>
              <a:ext uri="{FF2B5EF4-FFF2-40B4-BE49-F238E27FC236}">
                <a16:creationId xmlns:a16="http://schemas.microsoft.com/office/drawing/2014/main" id="{88A363D4-C6B5-4F63-8324-29C8D234BC46}"/>
              </a:ext>
            </a:extLst>
          </p:cNvPr>
          <p:cNvSpPr txBox="1"/>
          <p:nvPr/>
        </p:nvSpPr>
        <p:spPr>
          <a:xfrm>
            <a:off x="1165122" y="1319162"/>
            <a:ext cx="6297561" cy="646331"/>
          </a:xfrm>
          <a:prstGeom prst="rect">
            <a:avLst/>
          </a:prstGeom>
          <a:noFill/>
        </p:spPr>
        <p:txBody>
          <a:bodyPr wrap="square">
            <a:spAutoFit/>
          </a:bodyPr>
          <a:lstStyle/>
          <a:p>
            <a:r>
              <a:rPr lang="es-ES" sz="1800" dirty="0">
                <a:effectLst/>
                <a:latin typeface="Arial" panose="020B0604020202020204" pitchFamily="34" charset="0"/>
                <a:ea typeface="Arial" panose="020B0604020202020204" pitchFamily="34" charset="0"/>
              </a:rPr>
              <a:t>Pilotes de acero hp o de alta resistencia (Alas anchas), son vigas en H de igual espesor en su alma y alas</a:t>
            </a:r>
            <a:endParaRPr lang="es-CO" sz="1800" dirty="0"/>
          </a:p>
        </p:txBody>
      </p:sp>
    </p:spTree>
    <p:extLst>
      <p:ext uri="{BB962C8B-B14F-4D97-AF65-F5344CB8AC3E}">
        <p14:creationId xmlns:p14="http://schemas.microsoft.com/office/powerpoint/2010/main" val="2809239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2026531" y="362115"/>
            <a:ext cx="509093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dirty="0">
                <a:solidFill>
                  <a:schemeClr val="lt1"/>
                </a:solidFill>
                <a:latin typeface="Jacques Francois Shadow"/>
                <a:ea typeface="Jacques Francois Shadow"/>
                <a:cs typeface="Jacques Francois Shadow"/>
                <a:sym typeface="Jacques Francois Shadow"/>
              </a:rPr>
              <a:t>Perfiles HP - TABLAS</a:t>
            </a:r>
          </a:p>
        </p:txBody>
      </p:sp>
      <p:pic>
        <p:nvPicPr>
          <p:cNvPr id="4" name="Imagen 3">
            <a:extLst>
              <a:ext uri="{FF2B5EF4-FFF2-40B4-BE49-F238E27FC236}">
                <a16:creationId xmlns:a16="http://schemas.microsoft.com/office/drawing/2014/main" id="{9587161D-147C-46A8-8BF2-FD7A52FA188F}"/>
              </a:ext>
            </a:extLst>
          </p:cNvPr>
          <p:cNvPicPr>
            <a:picLocks noChangeAspect="1"/>
          </p:cNvPicPr>
          <p:nvPr/>
        </p:nvPicPr>
        <p:blipFill>
          <a:blip r:embed="rId3"/>
          <a:stretch>
            <a:fillRect/>
          </a:stretch>
        </p:blipFill>
        <p:spPr>
          <a:xfrm>
            <a:off x="417256" y="885295"/>
            <a:ext cx="4095750" cy="4053205"/>
          </a:xfrm>
          <a:prstGeom prst="rect">
            <a:avLst/>
          </a:prstGeom>
          <a:ln>
            <a:solidFill>
              <a:schemeClr val="tx1"/>
            </a:solidFill>
          </a:ln>
        </p:spPr>
      </p:pic>
      <p:pic>
        <p:nvPicPr>
          <p:cNvPr id="5" name="Imagen 4">
            <a:extLst>
              <a:ext uri="{FF2B5EF4-FFF2-40B4-BE49-F238E27FC236}">
                <a16:creationId xmlns:a16="http://schemas.microsoft.com/office/drawing/2014/main" id="{69220E18-39A1-4B32-AD58-539ED12C85F3}"/>
              </a:ext>
            </a:extLst>
          </p:cNvPr>
          <p:cNvPicPr>
            <a:picLocks noChangeAspect="1"/>
          </p:cNvPicPr>
          <p:nvPr/>
        </p:nvPicPr>
        <p:blipFill>
          <a:blip r:embed="rId4"/>
          <a:stretch>
            <a:fillRect/>
          </a:stretch>
        </p:blipFill>
        <p:spPr>
          <a:xfrm>
            <a:off x="4630996" y="903075"/>
            <a:ext cx="4095750" cy="4035425"/>
          </a:xfrm>
          <a:prstGeom prst="rect">
            <a:avLst/>
          </a:prstGeom>
          <a:ln>
            <a:solidFill>
              <a:schemeClr val="tx1"/>
            </a:solidFill>
          </a:ln>
        </p:spPr>
      </p:pic>
    </p:spTree>
    <p:extLst>
      <p:ext uri="{BB962C8B-B14F-4D97-AF65-F5344CB8AC3E}">
        <p14:creationId xmlns:p14="http://schemas.microsoft.com/office/powerpoint/2010/main" val="496773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772600" y="471799"/>
            <a:ext cx="759879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Perfiles HP - PILOTES DE ACERO HP</a:t>
            </a:r>
            <a:endParaRPr sz="1800" dirty="0"/>
          </a:p>
        </p:txBody>
      </p:sp>
      <p:sp>
        <p:nvSpPr>
          <p:cNvPr id="14" name="CuadroTexto 13">
            <a:extLst>
              <a:ext uri="{FF2B5EF4-FFF2-40B4-BE49-F238E27FC236}">
                <a16:creationId xmlns:a16="http://schemas.microsoft.com/office/drawing/2014/main" id="{5A90144A-1BDF-4A59-8ECE-84498A1564E6}"/>
              </a:ext>
            </a:extLst>
          </p:cNvPr>
          <p:cNvSpPr txBox="1"/>
          <p:nvPr/>
        </p:nvSpPr>
        <p:spPr>
          <a:xfrm>
            <a:off x="969706" y="1255748"/>
            <a:ext cx="7204585" cy="2632003"/>
          </a:xfrm>
          <a:prstGeom prst="rect">
            <a:avLst/>
          </a:prstGeom>
          <a:noFill/>
        </p:spPr>
        <p:txBody>
          <a:bodyPr wrap="square">
            <a:spAutoFit/>
          </a:bodyPr>
          <a:lstStyle/>
          <a:p>
            <a:pPr marL="180340" indent="450215" algn="just">
              <a:lnSpc>
                <a:spcPct val="150000"/>
              </a:lnSpc>
              <a:spcBef>
                <a:spcPts val="200"/>
              </a:spcBef>
            </a:pPr>
            <a:r>
              <a:rPr lang="es-ES" sz="1600" b="1" dirty="0">
                <a:effectLst/>
                <a:latin typeface="Arial" panose="020B0604020202020204" pitchFamily="34" charset="0"/>
                <a:ea typeface="PMingLiU" panose="02020500000000000000" pitchFamily="18" charset="-120"/>
                <a:cs typeface="Times New Roman" panose="02020603050405020304" pitchFamily="18" charset="0"/>
              </a:rPr>
              <a:t>Principales ventajas:</a:t>
            </a:r>
            <a:endParaRPr lang="es-CO" sz="1600" b="1" dirty="0">
              <a:effectLst/>
              <a:latin typeface="Arial" panose="020B0604020202020204" pitchFamily="34" charset="0"/>
              <a:ea typeface="PMingLiU" panose="02020500000000000000" pitchFamily="18" charset="-120"/>
              <a:cs typeface="Times New Roman" panose="02020603050405020304" pitchFamily="18"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Integridad total de pilotes después de introducirlos debajo de la superficie</a:t>
            </a:r>
            <a:endParaRPr lang="es-CO" sz="16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Facilidad de transporte y almacenamiento</a:t>
            </a:r>
            <a:endParaRPr lang="es-CO" sz="16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Facilidad de adaptación al suelo, por empalme o recortado</a:t>
            </a:r>
            <a:endParaRPr lang="es-CO" sz="16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Facilidad de unión con las superestructuras.</a:t>
            </a:r>
            <a:endParaRPr lang="es-CO" sz="16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Posibilidad de trabajo en flexión cuando existen esfuerzos horizontales.</a:t>
            </a:r>
            <a:endParaRPr lang="es-CO" sz="16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Arial" panose="020B0604020202020204" pitchFamily="34" charset="0"/>
              </a:rPr>
              <a:t>Durabilidad, además soportan enfuerzo de tracción (Resistencia</a:t>
            </a:r>
            <a:r>
              <a:rPr lang="es-ES" sz="1400" dirty="0">
                <a:effectLst/>
                <a:latin typeface="Arial" panose="020B0604020202020204" pitchFamily="34" charset="0"/>
                <a:ea typeface="Arial" panose="020B0604020202020204" pitchFamily="34" charset="0"/>
                <a:cs typeface="Arial" panose="020B0604020202020204" pitchFamily="34" charset="0"/>
              </a:rPr>
              <a:t>)</a:t>
            </a:r>
            <a:endParaRPr lang="es-CO" sz="14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0612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634182" y="362115"/>
            <a:ext cx="648328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dirty="0">
                <a:solidFill>
                  <a:schemeClr val="lt1"/>
                </a:solidFill>
                <a:latin typeface="Jacques Francois Shadow"/>
                <a:ea typeface="Jacques Francois Shadow"/>
                <a:cs typeface="Jacques Francois Shadow"/>
                <a:sym typeface="Jacques Francois Shadow"/>
              </a:rPr>
              <a:t>PERFIL UPE – PERFILES EN U</a:t>
            </a:r>
            <a:endParaRPr lang="pt-BR" sz="2800" dirty="0">
              <a:solidFill>
                <a:schemeClr val="lt1"/>
              </a:solidFill>
              <a:latin typeface="Jacques Francois Shadow"/>
              <a:ea typeface="Jacques Francois Shadow"/>
              <a:cs typeface="Jacques Francois Shadow"/>
              <a:sym typeface="Jacques Francois Shadow"/>
            </a:endParaRPr>
          </a:p>
        </p:txBody>
      </p:sp>
      <p:pic>
        <p:nvPicPr>
          <p:cNvPr id="6" name="Imagen 5">
            <a:extLst>
              <a:ext uri="{FF2B5EF4-FFF2-40B4-BE49-F238E27FC236}">
                <a16:creationId xmlns:a16="http://schemas.microsoft.com/office/drawing/2014/main" id="{410DED89-5017-4E2B-B567-E6DC497D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43" y="1127159"/>
            <a:ext cx="2029899" cy="2889181"/>
          </a:xfrm>
          <a:prstGeom prst="rect">
            <a:avLst/>
          </a:prstGeom>
          <a:ln>
            <a:solidFill>
              <a:schemeClr val="tx1"/>
            </a:solidFill>
          </a:ln>
        </p:spPr>
      </p:pic>
      <p:sp>
        <p:nvSpPr>
          <p:cNvPr id="8" name="CuadroTexto 7">
            <a:extLst>
              <a:ext uri="{FF2B5EF4-FFF2-40B4-BE49-F238E27FC236}">
                <a16:creationId xmlns:a16="http://schemas.microsoft.com/office/drawing/2014/main" id="{2E246F05-6597-4224-BCC3-7C0145B1FF6C}"/>
              </a:ext>
            </a:extLst>
          </p:cNvPr>
          <p:cNvSpPr txBox="1"/>
          <p:nvPr/>
        </p:nvSpPr>
        <p:spPr>
          <a:xfrm>
            <a:off x="3023419" y="1756141"/>
            <a:ext cx="5943600" cy="1631216"/>
          </a:xfrm>
          <a:prstGeom prst="rect">
            <a:avLst/>
          </a:prstGeom>
          <a:noFill/>
        </p:spPr>
        <p:txBody>
          <a:bodyPr wrap="square">
            <a:spAutoFit/>
          </a:bodyPr>
          <a:lstStyle/>
          <a:p>
            <a:r>
              <a:rPr lang="es-ES" sz="2000" dirty="0">
                <a:solidFill>
                  <a:schemeClr val="bg1"/>
                </a:solidFill>
                <a:latin typeface="Arial" panose="020B0604020202020204" pitchFamily="34" charset="0"/>
                <a:ea typeface="Arial" panose="020B0604020202020204" pitchFamily="34" charset="0"/>
              </a:rPr>
              <a:t>P</a:t>
            </a:r>
            <a:r>
              <a:rPr lang="es-ES" sz="2000" dirty="0">
                <a:solidFill>
                  <a:schemeClr val="bg1"/>
                </a:solidFill>
                <a:effectLst/>
                <a:latin typeface="Arial" panose="020B0604020202020204" pitchFamily="34" charset="0"/>
                <a:ea typeface="Arial" panose="020B0604020202020204" pitchFamily="34" charset="0"/>
              </a:rPr>
              <a:t>erfil de acero estructural en forma de «U» con alas paralelas, tanto sus caras exteriores como interiores son perpendiculares al alma central, la unión entre el alma y las caras interiores de sus alas presentan cantos redondeados</a:t>
            </a:r>
            <a:endParaRPr lang="es-CO" sz="2000" dirty="0">
              <a:solidFill>
                <a:schemeClr val="bg1"/>
              </a:solidFill>
            </a:endParaRPr>
          </a:p>
        </p:txBody>
      </p:sp>
    </p:spTree>
    <p:extLst>
      <p:ext uri="{BB962C8B-B14F-4D97-AF65-F5344CB8AC3E}">
        <p14:creationId xmlns:p14="http://schemas.microsoft.com/office/powerpoint/2010/main" val="22147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772600" y="471799"/>
            <a:ext cx="759879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Perfiles UPE - TABLAS</a:t>
            </a:r>
          </a:p>
        </p:txBody>
      </p:sp>
      <p:pic>
        <p:nvPicPr>
          <p:cNvPr id="5" name="Imagen 4">
            <a:extLst>
              <a:ext uri="{FF2B5EF4-FFF2-40B4-BE49-F238E27FC236}">
                <a16:creationId xmlns:a16="http://schemas.microsoft.com/office/drawing/2014/main" id="{3E27C8F3-982B-4B55-A42D-845B37247D95}"/>
              </a:ext>
            </a:extLst>
          </p:cNvPr>
          <p:cNvPicPr>
            <a:picLocks noChangeAspect="1"/>
          </p:cNvPicPr>
          <p:nvPr/>
        </p:nvPicPr>
        <p:blipFill>
          <a:blip r:embed="rId2"/>
          <a:stretch>
            <a:fillRect/>
          </a:stretch>
        </p:blipFill>
        <p:spPr>
          <a:xfrm>
            <a:off x="1084564" y="994979"/>
            <a:ext cx="6974870" cy="3275701"/>
          </a:xfrm>
          <a:prstGeom prst="rect">
            <a:avLst/>
          </a:prstGeom>
        </p:spPr>
      </p:pic>
    </p:spTree>
    <p:extLst>
      <p:ext uri="{BB962C8B-B14F-4D97-AF65-F5344CB8AC3E}">
        <p14:creationId xmlns:p14="http://schemas.microsoft.com/office/powerpoint/2010/main" val="204031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5">
            <a:extLst>
              <a:ext uri="{FF2B5EF4-FFF2-40B4-BE49-F238E27FC236}">
                <a16:creationId xmlns:a16="http://schemas.microsoft.com/office/drawing/2014/main" id="{EC0493D8-A9D8-4497-BBC9-0959C15A35E6}"/>
              </a:ext>
            </a:extLst>
          </p:cNvPr>
          <p:cNvSpPr txBox="1">
            <a:spLocks/>
          </p:cNvSpPr>
          <p:nvPr/>
        </p:nvSpPr>
        <p:spPr>
          <a:xfrm>
            <a:off x="547311" y="1476449"/>
            <a:ext cx="4787012" cy="2862322"/>
          </a:xfrm>
          <a:prstGeom prst="rect">
            <a:avLst/>
          </a:prstGeom>
          <a:noFill/>
        </p:spPr>
        <p:txBody>
          <a:bodyPr wrap="square">
            <a:spAutoFit/>
          </a:bodyPr>
          <a:lstStyle>
            <a:defPPr marR="0" lvl="0" algn="l" rtl="0">
              <a:lnSpc>
                <a:spcPct val="100000"/>
              </a:lnSpc>
              <a:spcBef>
                <a:spcPts val="0"/>
              </a:spcBef>
              <a:spcAft>
                <a:spcPts val="0"/>
              </a:spcAft>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La conformación por deformación plástica puede realizarse en caliente o en frío, según la temperatura de trabajo que se halle por encima o por debajo de la temperatura de recristalización, sin que esto tenga una estricta separación, ya que casi todos los procesos se pueden combinar de una u otra forma.</a:t>
            </a:r>
          </a:p>
          <a:p>
            <a:endParaRPr lang="es-CO" dirty="0"/>
          </a:p>
        </p:txBody>
      </p:sp>
      <p:sp>
        <p:nvSpPr>
          <p:cNvPr id="3" name="Título 1">
            <a:extLst>
              <a:ext uri="{FF2B5EF4-FFF2-40B4-BE49-F238E27FC236}">
                <a16:creationId xmlns:a16="http://schemas.microsoft.com/office/drawing/2014/main" id="{A53A0132-5CD5-475E-B226-A24561713179}"/>
              </a:ext>
            </a:extLst>
          </p:cNvPr>
          <p:cNvSpPr txBox="1">
            <a:spLocks/>
          </p:cNvSpPr>
          <p:nvPr/>
        </p:nvSpPr>
        <p:spPr>
          <a:xfrm>
            <a:off x="1316660" y="225068"/>
            <a:ext cx="5760832"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800">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ACERO FRIO Y ACERO CALIENTE </a:t>
            </a:r>
          </a:p>
        </p:txBody>
      </p:sp>
      <p:pic>
        <p:nvPicPr>
          <p:cNvPr id="4" name="Marcador de contenido 7">
            <a:extLst>
              <a:ext uri="{FF2B5EF4-FFF2-40B4-BE49-F238E27FC236}">
                <a16:creationId xmlns:a16="http://schemas.microsoft.com/office/drawing/2014/main" id="{75FEA538-C506-4BEA-B1C2-2DF26F263470}"/>
              </a:ext>
            </a:extLst>
          </p:cNvPr>
          <p:cNvPicPr>
            <a:picLocks noChangeAspect="1"/>
          </p:cNvPicPr>
          <p:nvPr/>
        </p:nvPicPr>
        <p:blipFill>
          <a:blip r:embed="rId2"/>
          <a:stretch>
            <a:fillRect/>
          </a:stretch>
        </p:blipFill>
        <p:spPr>
          <a:xfrm>
            <a:off x="5558295" y="1132780"/>
            <a:ext cx="3038394" cy="3549661"/>
          </a:xfrm>
          <a:prstGeom prst="rect">
            <a:avLst/>
          </a:prstGeom>
        </p:spPr>
      </p:pic>
    </p:spTree>
    <p:extLst>
      <p:ext uri="{BB962C8B-B14F-4D97-AF65-F5344CB8AC3E}">
        <p14:creationId xmlns:p14="http://schemas.microsoft.com/office/powerpoint/2010/main" val="3008534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626806" y="229379"/>
            <a:ext cx="78903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dirty="0">
                <a:solidFill>
                  <a:schemeClr val="lt1"/>
                </a:solidFill>
                <a:latin typeface="Jacques Francois Shadow"/>
                <a:ea typeface="Jacques Francois Shadow"/>
                <a:cs typeface="Jacques Francois Shadow"/>
                <a:sym typeface="Jacques Francois Shadow"/>
              </a:rPr>
              <a:t>PERFIL UPE – CARACTERISTICAS</a:t>
            </a:r>
            <a:endParaRPr lang="pt-BR" sz="2800" dirty="0">
              <a:solidFill>
                <a:schemeClr val="lt1"/>
              </a:solidFill>
              <a:latin typeface="Jacques Francois Shadow"/>
              <a:ea typeface="Jacques Francois Shadow"/>
              <a:cs typeface="Jacques Francois Shadow"/>
              <a:sym typeface="Jacques Francois Shadow"/>
            </a:endParaRPr>
          </a:p>
        </p:txBody>
      </p:sp>
      <p:sp>
        <p:nvSpPr>
          <p:cNvPr id="9" name="CuadroTexto 8">
            <a:extLst>
              <a:ext uri="{FF2B5EF4-FFF2-40B4-BE49-F238E27FC236}">
                <a16:creationId xmlns:a16="http://schemas.microsoft.com/office/drawing/2014/main" id="{8B7AB228-1813-435E-B91F-AB43A96DFB09}"/>
              </a:ext>
            </a:extLst>
          </p:cNvPr>
          <p:cNvSpPr txBox="1"/>
          <p:nvPr/>
        </p:nvSpPr>
        <p:spPr>
          <a:xfrm>
            <a:off x="626805" y="909002"/>
            <a:ext cx="8325465" cy="3477875"/>
          </a:xfrm>
          <a:prstGeom prst="rect">
            <a:avLst/>
          </a:prstGeom>
          <a:noFill/>
        </p:spPr>
        <p:txBody>
          <a:bodyPr wrap="square">
            <a:spAutoFit/>
          </a:bodyPr>
          <a:lstStyle>
            <a:defPPr marR="0" lvl="0" algn="l" rtl="0">
              <a:lnSpc>
                <a:spcPct val="100000"/>
              </a:lnSpc>
              <a:spcBef>
                <a:spcPts val="0"/>
              </a:spcBef>
              <a:spcAft>
                <a:spcPts val="0"/>
              </a:spcAft>
            </a:defPPr>
            <a:lvl1pPr>
              <a:defRPr sz="2000">
                <a:solidFill>
                  <a:schemeClr val="bg1"/>
                </a:solidFill>
                <a:latin typeface="Arial" panose="020B0604020202020204" pitchFamily="34" charset="0"/>
                <a:ea typeface="Arial" panose="020B0604020202020204" pitchFamily="34" charset="0"/>
              </a:defRPr>
            </a:lvl1pPr>
          </a:lstStyle>
          <a:p>
            <a:pPr marL="342900" indent="-342900">
              <a:buClr>
                <a:schemeClr val="bg1"/>
              </a:buClr>
              <a:buFont typeface="Arial" panose="020B0604020202020204" pitchFamily="34" charset="0"/>
              <a:buChar char="•"/>
            </a:pPr>
            <a:r>
              <a:rPr lang="es-ES" dirty="0"/>
              <a:t>La principal característica del perfil UPE es su forma en “U” con alas parales entre sí, perpendiculares al alma.</a:t>
            </a:r>
            <a:endParaRPr lang="es-CO" dirty="0"/>
          </a:p>
          <a:p>
            <a:pPr marL="342900" indent="-342900">
              <a:buClr>
                <a:schemeClr val="bg1"/>
              </a:buClr>
              <a:buFont typeface="Arial" panose="020B0604020202020204" pitchFamily="34" charset="0"/>
              <a:buChar char="•"/>
            </a:pPr>
            <a:endParaRPr lang="es-ES" dirty="0"/>
          </a:p>
          <a:p>
            <a:pPr marL="342900" indent="-342900">
              <a:buClr>
                <a:schemeClr val="bg1"/>
              </a:buClr>
              <a:buFont typeface="Arial" panose="020B0604020202020204" pitchFamily="34" charset="0"/>
              <a:buChar char="•"/>
            </a:pPr>
            <a:r>
              <a:rPr lang="es-ES" dirty="0"/>
              <a:t>Facilidad de montaje</a:t>
            </a:r>
            <a:endParaRPr lang="es-CO" dirty="0"/>
          </a:p>
          <a:p>
            <a:pPr marL="342900" indent="-342900">
              <a:buClr>
                <a:schemeClr val="bg1"/>
              </a:buClr>
              <a:buFont typeface="Arial" panose="020B0604020202020204" pitchFamily="34" charset="0"/>
              <a:buChar char="•"/>
            </a:pPr>
            <a:endParaRPr lang="es-CO" dirty="0"/>
          </a:p>
          <a:p>
            <a:pPr marL="342900" indent="-342900">
              <a:buClr>
                <a:schemeClr val="bg1"/>
              </a:buClr>
              <a:buFont typeface="Arial" panose="020B0604020202020204" pitchFamily="34" charset="0"/>
              <a:buChar char="•"/>
            </a:pPr>
            <a:r>
              <a:rPr lang="es-ES" dirty="0"/>
              <a:t>Son paralelas tanto en el exterior como interior, redondeado en sus aristas en la unión de las alas interiores del alma.</a:t>
            </a:r>
          </a:p>
          <a:p>
            <a:pPr marL="342900" indent="-342900">
              <a:buClr>
                <a:schemeClr val="bg1"/>
              </a:buClr>
              <a:buFont typeface="Arial" panose="020B0604020202020204" pitchFamily="34" charset="0"/>
              <a:buChar char="•"/>
            </a:pPr>
            <a:endParaRPr lang="es-ES" dirty="0"/>
          </a:p>
          <a:p>
            <a:pPr marL="342900" indent="-342900">
              <a:buClr>
                <a:schemeClr val="bg1"/>
              </a:buClr>
              <a:buFont typeface="Arial" panose="020B0604020202020204" pitchFamily="34" charset="0"/>
              <a:buChar char="•"/>
            </a:pPr>
            <a:r>
              <a:rPr lang="es-CO" dirty="0"/>
              <a:t>El alma es de espesor menor que la viga UPN y las alas tienen un espesor mayor, se aligera su peso sin perder capacidad de carga, el uso de este perfil es más rentable y fácil de instalar o montar.</a:t>
            </a:r>
          </a:p>
        </p:txBody>
      </p:sp>
    </p:spTree>
    <p:extLst>
      <p:ext uri="{BB962C8B-B14F-4D97-AF65-F5344CB8AC3E}">
        <p14:creationId xmlns:p14="http://schemas.microsoft.com/office/powerpoint/2010/main" val="1415524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 name="Google Shape;350;p1">
            <a:extLst>
              <a:ext uri="{FF2B5EF4-FFF2-40B4-BE49-F238E27FC236}">
                <a16:creationId xmlns:a16="http://schemas.microsoft.com/office/drawing/2014/main" id="{C887B693-B3C3-BC3F-E1F7-D5EF2555895C}"/>
              </a:ext>
            </a:extLst>
          </p:cNvPr>
          <p:cNvSpPr txBox="1"/>
          <p:nvPr/>
        </p:nvSpPr>
        <p:spPr>
          <a:xfrm>
            <a:off x="162232" y="471799"/>
            <a:ext cx="749035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PERFIL UPE – CARACTERISTICAS</a:t>
            </a:r>
          </a:p>
        </p:txBody>
      </p:sp>
      <p:sp>
        <p:nvSpPr>
          <p:cNvPr id="4" name="CuadroTexto 3">
            <a:extLst>
              <a:ext uri="{FF2B5EF4-FFF2-40B4-BE49-F238E27FC236}">
                <a16:creationId xmlns:a16="http://schemas.microsoft.com/office/drawing/2014/main" id="{43568CE1-863C-4DE2-AED7-25A5DBE241B7}"/>
              </a:ext>
            </a:extLst>
          </p:cNvPr>
          <p:cNvSpPr txBox="1"/>
          <p:nvPr/>
        </p:nvSpPr>
        <p:spPr>
          <a:xfrm>
            <a:off x="376083" y="994979"/>
            <a:ext cx="8391833" cy="3847207"/>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a:buClrTx/>
            </a:pPr>
            <a:r>
              <a:rPr lang="es-ES" sz="1800" dirty="0">
                <a:solidFill>
                  <a:schemeClr val="tx1"/>
                </a:solidFill>
              </a:rPr>
              <a:t>A su vez, que las alas de las vigas UPE sean paralelas y sin inclinación acelera el proceso de montaje de la obra al poder realizar uniones más simples. Ahorrando así también en costos de mano de obra.</a:t>
            </a:r>
            <a:endParaRPr lang="es-CO" sz="1800" dirty="0">
              <a:solidFill>
                <a:schemeClr val="tx1"/>
              </a:solidFill>
            </a:endParaRPr>
          </a:p>
          <a:p>
            <a:pPr>
              <a:buClrTx/>
            </a:pPr>
            <a:endParaRPr lang="es-ES" sz="1800" dirty="0">
              <a:solidFill>
                <a:schemeClr val="tx1"/>
              </a:solidFill>
            </a:endParaRPr>
          </a:p>
          <a:p>
            <a:pPr>
              <a:buClrTx/>
            </a:pPr>
            <a:r>
              <a:rPr lang="es-ES" sz="1800" dirty="0">
                <a:solidFill>
                  <a:schemeClr val="tx1"/>
                </a:solidFill>
              </a:rPr>
              <a:t>Mas ligera en un 11% a comparación de la estructura UPN.</a:t>
            </a:r>
            <a:endParaRPr lang="es-CO" sz="1800" dirty="0">
              <a:solidFill>
                <a:schemeClr val="tx1"/>
              </a:solidFill>
            </a:endParaRPr>
          </a:p>
          <a:p>
            <a:pPr>
              <a:buClrTx/>
            </a:pPr>
            <a:endParaRPr lang="es-CO" sz="1800" dirty="0">
              <a:solidFill>
                <a:schemeClr val="tx1"/>
              </a:solidFill>
            </a:endParaRPr>
          </a:p>
          <a:p>
            <a:pPr>
              <a:buClrTx/>
            </a:pPr>
            <a:r>
              <a:rPr lang="es-ES" sz="1800" dirty="0">
                <a:solidFill>
                  <a:schemeClr val="tx1"/>
                </a:solidFill>
              </a:rPr>
              <a:t>Mayor capacidad de carga</a:t>
            </a:r>
          </a:p>
          <a:p>
            <a:pPr marL="0" indent="0">
              <a:buClrTx/>
              <a:buNone/>
            </a:pPr>
            <a:endParaRPr lang="es-ES" sz="1800" dirty="0">
              <a:solidFill>
                <a:schemeClr val="tx1"/>
              </a:solidFill>
            </a:endParaRPr>
          </a:p>
          <a:p>
            <a:pPr marL="0" indent="0" algn="ctr">
              <a:buClrTx/>
              <a:buNone/>
            </a:pPr>
            <a:r>
              <a:rPr lang="es-CO" dirty="0">
                <a:solidFill>
                  <a:schemeClr val="tx1"/>
                </a:solidFill>
              </a:rPr>
              <a:t>UPE &lt;&gt; UPN</a:t>
            </a:r>
          </a:p>
          <a:p>
            <a:pPr marL="0" indent="0">
              <a:buClrTx/>
              <a:buNone/>
            </a:pPr>
            <a:r>
              <a:rPr lang="es-CO" dirty="0">
                <a:solidFill>
                  <a:schemeClr val="tx1"/>
                </a:solidFill>
              </a:rPr>
              <a:t>			Menor peso</a:t>
            </a:r>
          </a:p>
          <a:p>
            <a:pPr marL="0" indent="0">
              <a:buClrTx/>
              <a:buNone/>
            </a:pPr>
            <a:r>
              <a:rPr lang="es-CO" dirty="0">
                <a:solidFill>
                  <a:schemeClr val="tx1"/>
                </a:solidFill>
              </a:rPr>
              <a:t>			Mayor capacidad de carga</a:t>
            </a:r>
          </a:p>
          <a:p>
            <a:pPr marL="0" indent="0">
              <a:buClrTx/>
              <a:buNone/>
            </a:pPr>
            <a:r>
              <a:rPr lang="es-CO" dirty="0">
                <a:solidFill>
                  <a:schemeClr val="tx1"/>
                </a:solidFill>
              </a:rPr>
              <a:t>			Facilidad de montaje</a:t>
            </a:r>
          </a:p>
          <a:p>
            <a:pPr marL="0" indent="0">
              <a:buClrTx/>
              <a:buNone/>
            </a:pPr>
            <a:r>
              <a:rPr lang="es-CO" dirty="0">
                <a:solidFill>
                  <a:schemeClr val="tx1"/>
                </a:solidFill>
              </a:rPr>
              <a:t>			Ahorro costes</a:t>
            </a:r>
            <a:endParaRPr lang="es-ES" dirty="0">
              <a:solidFill>
                <a:schemeClr val="tx1"/>
              </a:solidFill>
            </a:endParaRPr>
          </a:p>
        </p:txBody>
      </p:sp>
    </p:spTree>
    <p:extLst>
      <p:ext uri="{BB962C8B-B14F-4D97-AF65-F5344CB8AC3E}">
        <p14:creationId xmlns:p14="http://schemas.microsoft.com/office/powerpoint/2010/main" val="2694483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4CAB4-9380-418D-8B49-A1D5BAD3238C}"/>
              </a:ext>
            </a:extLst>
          </p:cNvPr>
          <p:cNvSpPr txBox="1">
            <a:spLocks/>
          </p:cNvSpPr>
          <p:nvPr/>
        </p:nvSpPr>
        <p:spPr>
          <a:xfrm>
            <a:off x="995249" y="315686"/>
            <a:ext cx="7153501"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TIPOS DE PERFILES TUBULARES ESTRUCTURALES</a:t>
            </a:r>
            <a:endParaRPr lang="es-CO" sz="2800" dirty="0"/>
          </a:p>
        </p:txBody>
      </p:sp>
      <p:sp>
        <p:nvSpPr>
          <p:cNvPr id="3" name="Marcador de contenido 2">
            <a:extLst>
              <a:ext uri="{FF2B5EF4-FFF2-40B4-BE49-F238E27FC236}">
                <a16:creationId xmlns:a16="http://schemas.microsoft.com/office/drawing/2014/main" id="{2DFD4DD2-C248-4CDD-8692-B747B2F6A302}"/>
              </a:ext>
            </a:extLst>
          </p:cNvPr>
          <p:cNvSpPr txBox="1">
            <a:spLocks/>
          </p:cNvSpPr>
          <p:nvPr/>
        </p:nvSpPr>
        <p:spPr>
          <a:xfrm>
            <a:off x="716869" y="2204357"/>
            <a:ext cx="3855130" cy="1200329"/>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t>Perfil tubular redondo</a:t>
            </a:r>
          </a:p>
          <a:p>
            <a:r>
              <a:rPr lang="es-ES" dirty="0"/>
              <a:t>Perfil tubular cuadrado</a:t>
            </a:r>
          </a:p>
          <a:p>
            <a:r>
              <a:rPr lang="es-ES" dirty="0"/>
              <a:t>Perfil tubular rectangular</a:t>
            </a:r>
            <a:endParaRPr lang="es-CO" dirty="0"/>
          </a:p>
        </p:txBody>
      </p:sp>
      <p:pic>
        <p:nvPicPr>
          <p:cNvPr id="4" name="Imagen 8">
            <a:extLst>
              <a:ext uri="{FF2B5EF4-FFF2-40B4-BE49-F238E27FC236}">
                <a16:creationId xmlns:a16="http://schemas.microsoft.com/office/drawing/2014/main" id="{232F580B-90D9-4C1A-8A64-BC74B9D0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2545546"/>
            <a:ext cx="1901371" cy="158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6">
            <a:extLst>
              <a:ext uri="{FF2B5EF4-FFF2-40B4-BE49-F238E27FC236}">
                <a16:creationId xmlns:a16="http://schemas.microsoft.com/office/drawing/2014/main" id="{F2C0AB01-E279-4127-A019-58C320B7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99559">
            <a:off x="6430399" y="1895713"/>
            <a:ext cx="2600658" cy="133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4">
            <a:extLst>
              <a:ext uri="{FF2B5EF4-FFF2-40B4-BE49-F238E27FC236}">
                <a16:creationId xmlns:a16="http://schemas.microsoft.com/office/drawing/2014/main" id="{285F9BCE-C3B4-4A80-9293-2B5A1F5A3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6765">
            <a:off x="6958478" y="3613362"/>
            <a:ext cx="17462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99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2">
            <a:extLst>
              <a:ext uri="{FF2B5EF4-FFF2-40B4-BE49-F238E27FC236}">
                <a16:creationId xmlns:a16="http://schemas.microsoft.com/office/drawing/2014/main" id="{432FDB4C-09AD-4CE6-84CA-A64216A4C144}"/>
              </a:ext>
            </a:extLst>
          </p:cNvPr>
          <p:cNvSpPr txBox="1"/>
          <p:nvPr/>
        </p:nvSpPr>
        <p:spPr>
          <a:xfrm>
            <a:off x="825861" y="207642"/>
            <a:ext cx="7492278"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dirty="0">
                <a:solidFill>
                  <a:schemeClr val="lt1"/>
                </a:solidFill>
                <a:latin typeface="Jacques Francois Shadow"/>
                <a:ea typeface="Jacques Francois Shadow"/>
                <a:cs typeface="Jacques Francois Shadow"/>
                <a:sym typeface="Jacques Francois Shadow"/>
              </a:rPr>
              <a:t>TUBULAR REDONDO</a:t>
            </a:r>
          </a:p>
        </p:txBody>
      </p:sp>
      <p:pic>
        <p:nvPicPr>
          <p:cNvPr id="4" name="Imagen 3">
            <a:extLst>
              <a:ext uri="{FF2B5EF4-FFF2-40B4-BE49-F238E27FC236}">
                <a16:creationId xmlns:a16="http://schemas.microsoft.com/office/drawing/2014/main" id="{2C18E7F0-BF82-4006-8D6B-E35879533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27" y="1215182"/>
            <a:ext cx="3785173" cy="372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a 9">
            <a:extLst>
              <a:ext uri="{FF2B5EF4-FFF2-40B4-BE49-F238E27FC236}">
                <a16:creationId xmlns:a16="http://schemas.microsoft.com/office/drawing/2014/main" id="{124D325E-E3D7-4F42-BD71-D975F7B5FC73}"/>
              </a:ext>
            </a:extLst>
          </p:cNvPr>
          <p:cNvGraphicFramePr>
            <a:graphicFrameLocks noGrp="1"/>
          </p:cNvGraphicFramePr>
          <p:nvPr>
            <p:extLst>
              <p:ext uri="{D42A27DB-BD31-4B8C-83A1-F6EECF244321}">
                <p14:modId xmlns:p14="http://schemas.microsoft.com/office/powerpoint/2010/main" val="2512710055"/>
              </p:ext>
            </p:extLst>
          </p:nvPr>
        </p:nvGraphicFramePr>
        <p:xfrm>
          <a:off x="5409747" y="1238058"/>
          <a:ext cx="3241340" cy="3749024"/>
        </p:xfrm>
        <a:graphic>
          <a:graphicData uri="http://schemas.openxmlformats.org/drawingml/2006/table">
            <a:tbl>
              <a:tblPr firstRow="1" bandRow="1">
                <a:tableStyleId>{5C22544A-7EE6-4342-B048-85BDC9FD1C3A}</a:tableStyleId>
              </a:tblPr>
              <a:tblGrid>
                <a:gridCol w="3241340">
                  <a:extLst>
                    <a:ext uri="{9D8B030D-6E8A-4147-A177-3AD203B41FA5}">
                      <a16:colId xmlns:a16="http://schemas.microsoft.com/office/drawing/2014/main" val="20000"/>
                    </a:ext>
                  </a:extLst>
                </a:gridCol>
              </a:tblGrid>
              <a:tr h="3697974">
                <a:tc>
                  <a:txBody>
                    <a:bodyPr/>
                    <a:lstStyle/>
                    <a:p>
                      <a:pPr algn="ctr"/>
                      <a:r>
                        <a:rPr lang="es-ES" sz="2400" b="1" dirty="0"/>
                        <a:t>      </a:t>
                      </a:r>
                      <a:r>
                        <a:rPr lang="es-ES" sz="1800" b="1" dirty="0"/>
                        <a:t>USOS PARA CARPINTERIA METALICA</a:t>
                      </a:r>
                    </a:p>
                    <a:p>
                      <a:endParaRPr lang="es-ES" sz="1800" b="1" dirty="0"/>
                    </a:p>
                    <a:p>
                      <a:endParaRPr lang="es-ES" sz="1800" b="1" dirty="0"/>
                    </a:p>
                    <a:p>
                      <a:endParaRPr lang="es-ES" sz="1800" b="1" dirty="0"/>
                    </a:p>
                    <a:p>
                      <a:pPr marL="285750" indent="-285750">
                        <a:buFont typeface="Arial" panose="020B0604020202020204" pitchFamily="34" charset="0"/>
                        <a:buChar char="•"/>
                      </a:pPr>
                      <a:r>
                        <a:rPr lang="es-ES" sz="1800" b="1" dirty="0"/>
                        <a:t>Mesas ,pupitres.</a:t>
                      </a:r>
                    </a:p>
                    <a:p>
                      <a:pPr marL="285750" indent="-285750">
                        <a:buFont typeface="Arial" panose="020B0604020202020204" pitchFamily="34" charset="0"/>
                        <a:buChar char="•"/>
                      </a:pPr>
                      <a:r>
                        <a:rPr lang="es-ES" sz="1800" b="1" dirty="0"/>
                        <a:t>Cerramientos.</a:t>
                      </a:r>
                    </a:p>
                    <a:p>
                      <a:pPr marL="285750" indent="-285750">
                        <a:buFont typeface="Arial" panose="020B0604020202020204" pitchFamily="34" charset="0"/>
                        <a:buChar char="•"/>
                      </a:pPr>
                      <a:r>
                        <a:rPr lang="es-ES" sz="1800" b="1" dirty="0"/>
                        <a:t>Puertas oscilantes.</a:t>
                      </a:r>
                    </a:p>
                    <a:p>
                      <a:pPr marL="285750" indent="-285750">
                        <a:buFont typeface="Arial" panose="020B0604020202020204" pitchFamily="34" charset="0"/>
                        <a:buChar char="•"/>
                      </a:pPr>
                      <a:r>
                        <a:rPr lang="es-ES" sz="1800" b="1" dirty="0"/>
                        <a:t>Postes de alumbrado .</a:t>
                      </a:r>
                    </a:p>
                    <a:p>
                      <a:pPr marL="285750" indent="-285750">
                        <a:buFont typeface="Arial" panose="020B0604020202020204" pitchFamily="34" charset="0"/>
                        <a:buChar char="•"/>
                      </a:pPr>
                      <a:r>
                        <a:rPr lang="es-ES" sz="1800" b="1" dirty="0"/>
                        <a:t>Andamios.</a:t>
                      </a:r>
                    </a:p>
                    <a:p>
                      <a:pPr marL="285750" indent="-285750">
                        <a:buFont typeface="Arial" panose="020B0604020202020204" pitchFamily="34" charset="0"/>
                        <a:buChar char="•"/>
                      </a:pPr>
                      <a:r>
                        <a:rPr lang="es-ES" sz="1800" b="1" dirty="0"/>
                        <a:t>Barandas.</a:t>
                      </a:r>
                    </a:p>
                    <a:p>
                      <a:endParaRPr lang="es-ES" sz="1800" dirty="0"/>
                    </a:p>
                    <a:p>
                      <a:endParaRPr lang="es-CO" sz="1800" dirty="0"/>
                    </a:p>
                  </a:txBody>
                  <a:tcPr marT="45712" marB="45712"/>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986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D2682B-A5DB-4D16-8BE9-764FC60B825F}"/>
              </a:ext>
            </a:extLst>
          </p:cNvPr>
          <p:cNvSpPr txBox="1">
            <a:spLocks/>
          </p:cNvSpPr>
          <p:nvPr/>
        </p:nvSpPr>
        <p:spPr>
          <a:xfrm>
            <a:off x="995249" y="264794"/>
            <a:ext cx="715350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FICHA TECNICA</a:t>
            </a:r>
            <a:endParaRPr lang="es-CO" sz="2800" dirty="0"/>
          </a:p>
        </p:txBody>
      </p:sp>
      <p:pic>
        <p:nvPicPr>
          <p:cNvPr id="4" name="Imagen 2">
            <a:extLst>
              <a:ext uri="{FF2B5EF4-FFF2-40B4-BE49-F238E27FC236}">
                <a16:creationId xmlns:a16="http://schemas.microsoft.com/office/drawing/2014/main" id="{DF051603-23BB-4E8A-B29E-880FD9019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56" y="835758"/>
            <a:ext cx="7719287" cy="404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114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6;p2">
            <a:extLst>
              <a:ext uri="{FF2B5EF4-FFF2-40B4-BE49-F238E27FC236}">
                <a16:creationId xmlns:a16="http://schemas.microsoft.com/office/drawing/2014/main" id="{B9861D51-8FCF-46BE-B005-40E8EF107302}"/>
              </a:ext>
            </a:extLst>
          </p:cNvPr>
          <p:cNvSpPr txBox="1"/>
          <p:nvPr/>
        </p:nvSpPr>
        <p:spPr>
          <a:xfrm>
            <a:off x="326571" y="184524"/>
            <a:ext cx="768822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dirty="0">
                <a:solidFill>
                  <a:schemeClr val="lt1"/>
                </a:solidFill>
                <a:latin typeface="Jacques Francois Shadow"/>
                <a:ea typeface="Jacques Francois Shadow"/>
                <a:cs typeface="Jacques Francois Shadow"/>
                <a:sym typeface="Jacques Francois Shadow"/>
              </a:rPr>
              <a:t>TUBULAR CUADRADO</a:t>
            </a:r>
          </a:p>
        </p:txBody>
      </p:sp>
      <p:pic>
        <p:nvPicPr>
          <p:cNvPr id="3" name="Imagen 5">
            <a:extLst>
              <a:ext uri="{FF2B5EF4-FFF2-40B4-BE49-F238E27FC236}">
                <a16:creationId xmlns:a16="http://schemas.microsoft.com/office/drawing/2014/main" id="{431CFD7A-3723-4DF0-8E2C-0F879CA6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85" y="953924"/>
            <a:ext cx="3660672" cy="400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2">
            <a:extLst>
              <a:ext uri="{FF2B5EF4-FFF2-40B4-BE49-F238E27FC236}">
                <a16:creationId xmlns:a16="http://schemas.microsoft.com/office/drawing/2014/main" id="{43494AC3-FDCA-41E5-A0F6-2ABE83B3CA7F}"/>
              </a:ext>
            </a:extLst>
          </p:cNvPr>
          <p:cNvSpPr txBox="1">
            <a:spLocks/>
          </p:cNvSpPr>
          <p:nvPr/>
        </p:nvSpPr>
        <p:spPr>
          <a:xfrm>
            <a:off x="4572000" y="1802287"/>
            <a:ext cx="3660672" cy="2308324"/>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t>USOS</a:t>
            </a:r>
          </a:p>
          <a:p>
            <a:r>
              <a:rPr lang="es-ES" sz="2400" dirty="0"/>
              <a:t>Puertas </a:t>
            </a:r>
          </a:p>
          <a:p>
            <a:r>
              <a:rPr lang="es-ES" sz="2400" dirty="0"/>
              <a:t>Ventanas</a:t>
            </a:r>
          </a:p>
          <a:p>
            <a:r>
              <a:rPr lang="es-ES" sz="2400" dirty="0"/>
              <a:t>Cerramientos</a:t>
            </a:r>
          </a:p>
          <a:p>
            <a:r>
              <a:rPr lang="es-ES" sz="2400" dirty="0"/>
              <a:t>Mesas, sillas, escritorios</a:t>
            </a:r>
          </a:p>
          <a:p>
            <a:r>
              <a:rPr lang="es-ES" sz="2400" dirty="0"/>
              <a:t>Muebles en general</a:t>
            </a:r>
            <a:endParaRPr lang="es-CO" sz="2400" dirty="0"/>
          </a:p>
        </p:txBody>
      </p:sp>
    </p:spTree>
    <p:extLst>
      <p:ext uri="{BB962C8B-B14F-4D97-AF65-F5344CB8AC3E}">
        <p14:creationId xmlns:p14="http://schemas.microsoft.com/office/powerpoint/2010/main" val="27482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D2682B-A5DB-4D16-8BE9-764FC60B825F}"/>
              </a:ext>
            </a:extLst>
          </p:cNvPr>
          <p:cNvSpPr txBox="1">
            <a:spLocks/>
          </p:cNvSpPr>
          <p:nvPr/>
        </p:nvSpPr>
        <p:spPr>
          <a:xfrm>
            <a:off x="995249" y="264794"/>
            <a:ext cx="715350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FICHA TECNICA</a:t>
            </a:r>
            <a:endParaRPr lang="es-CO" sz="2800" dirty="0"/>
          </a:p>
        </p:txBody>
      </p:sp>
      <p:pic>
        <p:nvPicPr>
          <p:cNvPr id="5" name="Imagen 2">
            <a:extLst>
              <a:ext uri="{FF2B5EF4-FFF2-40B4-BE49-F238E27FC236}">
                <a16:creationId xmlns:a16="http://schemas.microsoft.com/office/drawing/2014/main" id="{1BB54466-3455-46B1-AE83-1D0BA3394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705" y="1012130"/>
            <a:ext cx="7424589" cy="371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98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a:extLst>
              <a:ext uri="{FF2B5EF4-FFF2-40B4-BE49-F238E27FC236}">
                <a16:creationId xmlns:a16="http://schemas.microsoft.com/office/drawing/2014/main" id="{F4E55437-ACDC-43A5-BE3A-76A60A4D5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53" y="1437372"/>
            <a:ext cx="4159047" cy="34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317C0838-8E30-44CC-9539-D03F464FC27E}"/>
              </a:ext>
            </a:extLst>
          </p:cNvPr>
          <p:cNvSpPr txBox="1">
            <a:spLocks/>
          </p:cNvSpPr>
          <p:nvPr/>
        </p:nvSpPr>
        <p:spPr>
          <a:xfrm>
            <a:off x="5043951" y="1372784"/>
            <a:ext cx="2998580" cy="3046988"/>
          </a:xfrm>
          <a:prstGeom prst="rect">
            <a:avLst/>
          </a:prstGeom>
          <a:noFill/>
        </p:spPr>
        <p:txBody>
          <a:bodyPr wrap="square">
            <a:spAutoFit/>
          </a:bodyPr>
          <a:lstStyle>
            <a:defPPr marR="0" lvl="0" algn="l" rtl="0">
              <a:lnSpc>
                <a:spcPct val="100000"/>
              </a:lnSpc>
              <a:spcBef>
                <a:spcPts val="0"/>
              </a:spcBef>
              <a:spcAft>
                <a:spcPts val="0"/>
              </a:spcAft>
              <a:defRPr/>
            </a:defPPr>
            <a:lvl1pPr>
              <a:defRPr sz="24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t>USOS</a:t>
            </a:r>
          </a:p>
          <a:p>
            <a:endParaRPr lang="es-ES" dirty="0"/>
          </a:p>
          <a:p>
            <a:r>
              <a:rPr lang="es-CO" dirty="0"/>
              <a:t>Vigas</a:t>
            </a:r>
          </a:p>
          <a:p>
            <a:r>
              <a:rPr lang="es-CO" dirty="0"/>
              <a:t>Cubiertas</a:t>
            </a:r>
          </a:p>
          <a:p>
            <a:r>
              <a:rPr lang="es-CO" dirty="0"/>
              <a:t>Cerramientos</a:t>
            </a:r>
          </a:p>
          <a:p>
            <a:r>
              <a:rPr lang="es-CO" dirty="0"/>
              <a:t>Columnetas</a:t>
            </a:r>
          </a:p>
          <a:p>
            <a:r>
              <a:rPr lang="es-CO" dirty="0"/>
              <a:t>Muros </a:t>
            </a:r>
          </a:p>
          <a:p>
            <a:r>
              <a:rPr lang="es-CO" dirty="0"/>
              <a:t>pisos</a:t>
            </a:r>
          </a:p>
        </p:txBody>
      </p:sp>
      <p:sp>
        <p:nvSpPr>
          <p:cNvPr id="4" name="Google Shape;356;p2">
            <a:extLst>
              <a:ext uri="{FF2B5EF4-FFF2-40B4-BE49-F238E27FC236}">
                <a16:creationId xmlns:a16="http://schemas.microsoft.com/office/drawing/2014/main" id="{2956273C-739A-4528-A16D-CDB691527D6B}"/>
              </a:ext>
            </a:extLst>
          </p:cNvPr>
          <p:cNvSpPr txBox="1"/>
          <p:nvPr/>
        </p:nvSpPr>
        <p:spPr>
          <a:xfrm>
            <a:off x="191729" y="576244"/>
            <a:ext cx="876054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400" b="1" dirty="0">
                <a:solidFill>
                  <a:schemeClr val="lt1"/>
                </a:solidFill>
                <a:latin typeface="Jacques Francois Shadow"/>
                <a:ea typeface="Jacques Francois Shadow"/>
                <a:cs typeface="Jacques Francois Shadow"/>
                <a:sym typeface="Jacques Francois Shadow"/>
              </a:rPr>
              <a:t>TUBULAR RECTANGULAR</a:t>
            </a:r>
          </a:p>
        </p:txBody>
      </p:sp>
    </p:spTree>
    <p:extLst>
      <p:ext uri="{BB962C8B-B14F-4D97-AF65-F5344CB8AC3E}">
        <p14:creationId xmlns:p14="http://schemas.microsoft.com/office/powerpoint/2010/main" val="3764051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D2682B-A5DB-4D16-8BE9-764FC60B825F}"/>
              </a:ext>
            </a:extLst>
          </p:cNvPr>
          <p:cNvSpPr txBox="1">
            <a:spLocks/>
          </p:cNvSpPr>
          <p:nvPr/>
        </p:nvSpPr>
        <p:spPr>
          <a:xfrm>
            <a:off x="995249" y="264794"/>
            <a:ext cx="715350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FICHA TECNICA</a:t>
            </a:r>
            <a:endParaRPr lang="es-CO" sz="2800" dirty="0"/>
          </a:p>
        </p:txBody>
      </p:sp>
      <p:pic>
        <p:nvPicPr>
          <p:cNvPr id="4" name="Imagen 2">
            <a:extLst>
              <a:ext uri="{FF2B5EF4-FFF2-40B4-BE49-F238E27FC236}">
                <a16:creationId xmlns:a16="http://schemas.microsoft.com/office/drawing/2014/main" id="{BB151D70-60E8-46BD-B7EF-6F31BB104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29" y="1053445"/>
            <a:ext cx="8760542" cy="351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18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8741B-82E4-E4D3-8968-DD5218B2210B}"/>
              </a:ext>
            </a:extLst>
          </p:cNvPr>
          <p:cNvSpPr>
            <a:spLocks noGrp="1"/>
          </p:cNvSpPr>
          <p:nvPr>
            <p:ph type="title"/>
          </p:nvPr>
        </p:nvSpPr>
        <p:spPr>
          <a:xfrm>
            <a:off x="3901967" y="3499205"/>
            <a:ext cx="4979105" cy="969325"/>
          </a:xfrm>
        </p:spPr>
        <p:txBody>
          <a:bodyPr spcFirstLastPara="1" vert="horz" wrap="square" lIns="68580" tIns="34290" rIns="68580" bIns="34290" rtlCol="0" anchor="ctr" anchorCtr="0">
            <a:normAutofit/>
          </a:bodyPr>
          <a:lstStyle/>
          <a:p>
            <a:r>
              <a:rPr lang="en-US" sz="3075" dirty="0">
                <a:solidFill>
                  <a:schemeClr val="tx1"/>
                </a:solidFill>
              </a:rPr>
              <a:t>¿QUE PODEMOS FABRICAR CON PERFILERIA METALICA? </a:t>
            </a:r>
          </a:p>
        </p:txBody>
      </p:sp>
      <p:pic>
        <p:nvPicPr>
          <p:cNvPr id="5" name="Marcador de contenido 4">
            <a:extLst>
              <a:ext uri="{FF2B5EF4-FFF2-40B4-BE49-F238E27FC236}">
                <a16:creationId xmlns:a16="http://schemas.microsoft.com/office/drawing/2014/main" id="{0246879A-E391-3DBD-2483-727337AF5368}"/>
              </a:ext>
            </a:extLst>
          </p:cNvPr>
          <p:cNvPicPr>
            <a:picLocks noGrp="1" noChangeAspect="1"/>
          </p:cNvPicPr>
          <p:nvPr>
            <p:ph idx="1"/>
          </p:nvPr>
        </p:nvPicPr>
        <p:blipFill rotWithShape="1">
          <a:blip r:embed="rId2"/>
          <a:srcRect t="14782" r="1" b="14783"/>
          <a:stretch/>
        </p:blipFill>
        <p:spPr>
          <a:xfrm>
            <a:off x="16" y="2"/>
            <a:ext cx="3636213" cy="3269579"/>
          </a:xfrm>
          <a:prstGeom prst="rect">
            <a:avLst/>
          </a:prstGeom>
        </p:spPr>
      </p:pic>
      <p:pic>
        <p:nvPicPr>
          <p:cNvPr id="9" name="Imagen 8">
            <a:extLst>
              <a:ext uri="{FF2B5EF4-FFF2-40B4-BE49-F238E27FC236}">
                <a16:creationId xmlns:a16="http://schemas.microsoft.com/office/drawing/2014/main" id="{BAE4FC81-EDF4-E9CF-DFE7-95E4C7E1088F}"/>
              </a:ext>
            </a:extLst>
          </p:cNvPr>
          <p:cNvPicPr>
            <a:picLocks noChangeAspect="1"/>
          </p:cNvPicPr>
          <p:nvPr/>
        </p:nvPicPr>
        <p:blipFill rotWithShape="1">
          <a:blip r:embed="rId3"/>
          <a:srcRect l="1086" r="-2" b="-2"/>
          <a:stretch/>
        </p:blipFill>
        <p:spPr>
          <a:xfrm>
            <a:off x="3729038" y="-1"/>
            <a:ext cx="5412677" cy="3269580"/>
          </a:xfrm>
          <a:prstGeom prst="rect">
            <a:avLst/>
          </a:prstGeom>
        </p:spPr>
      </p:pic>
      <p:pic>
        <p:nvPicPr>
          <p:cNvPr id="7" name="Imagen 6">
            <a:extLst>
              <a:ext uri="{FF2B5EF4-FFF2-40B4-BE49-F238E27FC236}">
                <a16:creationId xmlns:a16="http://schemas.microsoft.com/office/drawing/2014/main" id="{22F76963-6ED4-A86A-E47C-BC6DDE1EDAEB}"/>
              </a:ext>
            </a:extLst>
          </p:cNvPr>
          <p:cNvPicPr>
            <a:picLocks noChangeAspect="1"/>
          </p:cNvPicPr>
          <p:nvPr/>
        </p:nvPicPr>
        <p:blipFill rotWithShape="1">
          <a:blip r:embed="rId4"/>
          <a:srcRect t="6184" r="2" b="11816"/>
          <a:stretch/>
        </p:blipFill>
        <p:spPr>
          <a:xfrm>
            <a:off x="16" y="3354458"/>
            <a:ext cx="3636213" cy="1789043"/>
          </a:xfrm>
          <a:prstGeom prst="rect">
            <a:avLst/>
          </a:prstGeom>
        </p:spPr>
      </p:pic>
    </p:spTree>
    <p:extLst>
      <p:ext uri="{BB962C8B-B14F-4D97-AF65-F5344CB8AC3E}">
        <p14:creationId xmlns:p14="http://schemas.microsoft.com/office/powerpoint/2010/main" val="39374373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8E0C2-8148-40AC-8729-E9D50410168D}"/>
              </a:ext>
            </a:extLst>
          </p:cNvPr>
          <p:cNvSpPr txBox="1">
            <a:spLocks/>
          </p:cNvSpPr>
          <p:nvPr/>
        </p:nvSpPr>
        <p:spPr>
          <a:xfrm>
            <a:off x="494069" y="136903"/>
            <a:ext cx="8155858"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8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ACERO FRIO Y ACERO CALIENTE </a:t>
            </a:r>
          </a:p>
        </p:txBody>
      </p:sp>
      <p:sp>
        <p:nvSpPr>
          <p:cNvPr id="3" name="Marcador de contenido 2">
            <a:extLst>
              <a:ext uri="{FF2B5EF4-FFF2-40B4-BE49-F238E27FC236}">
                <a16:creationId xmlns:a16="http://schemas.microsoft.com/office/drawing/2014/main" id="{3581D5BB-53CC-4A84-A0D0-D768C66EFBD1}"/>
              </a:ext>
            </a:extLst>
          </p:cNvPr>
          <p:cNvSpPr txBox="1">
            <a:spLocks/>
          </p:cNvSpPr>
          <p:nvPr/>
        </p:nvSpPr>
        <p:spPr>
          <a:xfrm>
            <a:off x="162232" y="939267"/>
            <a:ext cx="8819534" cy="2308324"/>
          </a:xfrm>
          <a:prstGeom prst="rect">
            <a:avLst/>
          </a:prstGeom>
          <a:noFill/>
        </p:spPr>
        <p:txBody>
          <a:bodyPr wrap="square">
            <a:spAutoFit/>
          </a:bodyPr>
          <a:lstStyle>
            <a:defPPr marR="0" lvl="0" algn="l" rtl="0">
              <a:lnSpc>
                <a:spcPct val="100000"/>
              </a:lnSpc>
              <a:spcBef>
                <a:spcPts val="0"/>
              </a:spcBef>
              <a:spcAft>
                <a:spcPts val="0"/>
              </a:spcAft>
            </a:defPPr>
            <a:lvl1pPr>
              <a:defRPr sz="18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2400" dirty="0"/>
              <a:t>La conformación en frío es la que se realiza a temperatura inferior a la de recristalización. No quiere decir, que no se pueda utilizar energía térmica junto con la mecánica, es necesario que su efecto no provoque cambios esenciales en la estructura cristalina.</a:t>
            </a:r>
          </a:p>
          <a:p>
            <a:endParaRPr lang="es-CO" sz="2400" dirty="0"/>
          </a:p>
        </p:txBody>
      </p:sp>
      <p:pic>
        <p:nvPicPr>
          <p:cNvPr id="4" name="Marcador de contenido 4">
            <a:extLst>
              <a:ext uri="{FF2B5EF4-FFF2-40B4-BE49-F238E27FC236}">
                <a16:creationId xmlns:a16="http://schemas.microsoft.com/office/drawing/2014/main" id="{B2E9BD9E-A0C4-4D41-8624-65429FB986F4}"/>
              </a:ext>
            </a:extLst>
          </p:cNvPr>
          <p:cNvPicPr>
            <a:picLocks noChangeAspect="1"/>
          </p:cNvPicPr>
          <p:nvPr/>
        </p:nvPicPr>
        <p:blipFill>
          <a:blip r:embed="rId2"/>
          <a:stretch>
            <a:fillRect/>
          </a:stretch>
        </p:blipFill>
        <p:spPr>
          <a:xfrm>
            <a:off x="1070809" y="3008153"/>
            <a:ext cx="7002379" cy="1736854"/>
          </a:xfrm>
          <a:prstGeom prst="rect">
            <a:avLst/>
          </a:prstGeom>
        </p:spPr>
      </p:pic>
    </p:spTree>
    <p:extLst>
      <p:ext uri="{BB962C8B-B14F-4D97-AF65-F5344CB8AC3E}">
        <p14:creationId xmlns:p14="http://schemas.microsoft.com/office/powerpoint/2010/main" val="3504964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5">
            <a:extLst>
              <a:ext uri="{FF2B5EF4-FFF2-40B4-BE49-F238E27FC236}">
                <a16:creationId xmlns:a16="http://schemas.microsoft.com/office/drawing/2014/main" id="{AEA0CF0A-6EAA-4281-89DB-9D8B62D3D50C}"/>
              </a:ext>
            </a:extLst>
          </p:cNvPr>
          <p:cNvSpPr txBox="1">
            <a:spLocks/>
          </p:cNvSpPr>
          <p:nvPr/>
        </p:nvSpPr>
        <p:spPr>
          <a:xfrm>
            <a:off x="1064343" y="239494"/>
            <a:ext cx="7015314"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4400" b="1">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TRANSFORMACION  </a:t>
            </a:r>
            <a:endParaRPr lang="es-CO" sz="2800" dirty="0"/>
          </a:p>
        </p:txBody>
      </p:sp>
      <p:pic>
        <p:nvPicPr>
          <p:cNvPr id="4" name="Imagen 2">
            <a:extLst>
              <a:ext uri="{FF2B5EF4-FFF2-40B4-BE49-F238E27FC236}">
                <a16:creationId xmlns:a16="http://schemas.microsoft.com/office/drawing/2014/main" id="{C04F7E74-8569-487D-B287-60652735A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51" y="962479"/>
            <a:ext cx="3789184" cy="40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4">
            <a:extLst>
              <a:ext uri="{FF2B5EF4-FFF2-40B4-BE49-F238E27FC236}">
                <a16:creationId xmlns:a16="http://schemas.microsoft.com/office/drawing/2014/main" id="{1CA5F95C-4952-4FA8-8AC4-30FE53192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10568"/>
            <a:ext cx="3893828" cy="40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283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AF4EE79-8E9F-4757-A5E6-C6B195850318}"/>
              </a:ext>
            </a:extLst>
          </p:cNvPr>
          <p:cNvPicPr>
            <a:picLocks noChangeAspect="1"/>
          </p:cNvPicPr>
          <p:nvPr/>
        </p:nvPicPr>
        <p:blipFill rotWithShape="1">
          <a:blip r:embed="rId2">
            <a:extLst>
              <a:ext uri="{28A0092B-C50C-407E-A947-70E740481C1C}">
                <a14:useLocalDpi xmlns:a14="http://schemas.microsoft.com/office/drawing/2010/main" val="0"/>
              </a:ext>
            </a:extLst>
          </a:blip>
          <a:srcRect l="6780" t="22323" r="11367"/>
          <a:stretch/>
        </p:blipFill>
        <p:spPr bwMode="auto">
          <a:xfrm>
            <a:off x="428760" y="855407"/>
            <a:ext cx="7978315" cy="3834580"/>
          </a:xfrm>
          <a:prstGeom prst="rect">
            <a:avLst/>
          </a:prstGeom>
          <a:ln>
            <a:noFill/>
          </a:ln>
          <a:extLst>
            <a:ext uri="{53640926-AAD7-44D8-BBD7-CCE9431645EC}">
              <a14:shadowObscured xmlns:a14="http://schemas.microsoft.com/office/drawing/2010/main"/>
            </a:ext>
          </a:extLst>
        </p:spPr>
      </p:pic>
      <p:sp>
        <p:nvSpPr>
          <p:cNvPr id="3" name="Título 5">
            <a:extLst>
              <a:ext uri="{FF2B5EF4-FFF2-40B4-BE49-F238E27FC236}">
                <a16:creationId xmlns:a16="http://schemas.microsoft.com/office/drawing/2014/main" id="{B61C202E-0D6C-4C40-AAFC-22BF33A7EB85}"/>
              </a:ext>
            </a:extLst>
          </p:cNvPr>
          <p:cNvSpPr txBox="1">
            <a:spLocks/>
          </p:cNvSpPr>
          <p:nvPr/>
        </p:nvSpPr>
        <p:spPr>
          <a:xfrm>
            <a:off x="1641533" y="160605"/>
            <a:ext cx="5552768" cy="58581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TRANSFORMACION  </a:t>
            </a:r>
            <a:endParaRPr lang="es-CO" dirty="0"/>
          </a:p>
        </p:txBody>
      </p:sp>
    </p:spTree>
    <p:extLst>
      <p:ext uri="{BB962C8B-B14F-4D97-AF65-F5344CB8AC3E}">
        <p14:creationId xmlns:p14="http://schemas.microsoft.com/office/powerpoint/2010/main" val="1063677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2">
            <a:extLst>
              <a:ext uri="{FF2B5EF4-FFF2-40B4-BE49-F238E27FC236}">
                <a16:creationId xmlns:a16="http://schemas.microsoft.com/office/drawing/2014/main" id="{92AAEE38-D59A-4ADD-B81B-CCD660785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840" y="545255"/>
            <a:ext cx="4378362" cy="405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3">
            <a:extLst>
              <a:ext uri="{FF2B5EF4-FFF2-40B4-BE49-F238E27FC236}">
                <a16:creationId xmlns:a16="http://schemas.microsoft.com/office/drawing/2014/main" id="{F01F4581-81D8-4AE9-A157-02363CB96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90" y="474942"/>
            <a:ext cx="3968750" cy="412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839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5">
            <a:extLst>
              <a:ext uri="{FF2B5EF4-FFF2-40B4-BE49-F238E27FC236}">
                <a16:creationId xmlns:a16="http://schemas.microsoft.com/office/drawing/2014/main" id="{B2686822-B603-413D-88B0-4C1B2FBF1E53}"/>
              </a:ext>
            </a:extLst>
          </p:cNvPr>
          <p:cNvSpPr txBox="1">
            <a:spLocks/>
          </p:cNvSpPr>
          <p:nvPr/>
        </p:nvSpPr>
        <p:spPr>
          <a:xfrm>
            <a:off x="0" y="0"/>
            <a:ext cx="8266471" cy="10771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44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dirty="0"/>
              <a:t>PERFIL HIERRO MARCOS Y PUERTAS </a:t>
            </a:r>
            <a:endParaRPr lang="es-CO" sz="3200" dirty="0"/>
          </a:p>
        </p:txBody>
      </p:sp>
      <p:sp>
        <p:nvSpPr>
          <p:cNvPr id="3" name="Marcador de contenido 2">
            <a:extLst>
              <a:ext uri="{FF2B5EF4-FFF2-40B4-BE49-F238E27FC236}">
                <a16:creationId xmlns:a16="http://schemas.microsoft.com/office/drawing/2014/main" id="{BFF2E661-686D-4AE6-9FA8-C89A5A288C3E}"/>
              </a:ext>
            </a:extLst>
          </p:cNvPr>
          <p:cNvSpPr txBox="1">
            <a:spLocks/>
          </p:cNvSpPr>
          <p:nvPr/>
        </p:nvSpPr>
        <p:spPr>
          <a:xfrm>
            <a:off x="256843" y="1173182"/>
            <a:ext cx="5672008" cy="3970318"/>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sz="1800" dirty="0"/>
              <a:t>su diseño sencillo y funcional está elaborado hierro trabajado a través de un procedimiento de laminados en frío, sin ningún tipo de recubrimientos.</a:t>
            </a:r>
          </a:p>
          <a:p>
            <a:r>
              <a:rPr lang="es-CO" sz="1800" dirty="0"/>
              <a:t>el perfil de marco simple posee medidas estándares por lo que puede adaptarse a una mayor variedad de aberturas. se caracteriza por su fácil colocación, así como durabilidad y firmeza.</a:t>
            </a:r>
          </a:p>
          <a:p>
            <a:r>
              <a:rPr lang="es-CO" sz="1800" dirty="0"/>
              <a:t>el material de hierro permite que soporte más peso sin sufrir abolladuras o fisuras. además, ofrece una mejor performance ante posibles golpes o fuertes impacto que pudiera recibir.</a:t>
            </a:r>
          </a:p>
          <a:p>
            <a:r>
              <a:rPr lang="es-CO" sz="1800" dirty="0"/>
              <a:t> </a:t>
            </a:r>
          </a:p>
          <a:p>
            <a:endParaRPr lang="es-CO" sz="1800" dirty="0"/>
          </a:p>
        </p:txBody>
      </p:sp>
      <p:pic>
        <p:nvPicPr>
          <p:cNvPr id="4" name="Imagen 3">
            <a:extLst>
              <a:ext uri="{FF2B5EF4-FFF2-40B4-BE49-F238E27FC236}">
                <a16:creationId xmlns:a16="http://schemas.microsoft.com/office/drawing/2014/main" id="{A883472E-EF0E-465C-AFD2-53609CCBC68C}"/>
              </a:ext>
            </a:extLst>
          </p:cNvPr>
          <p:cNvPicPr>
            <a:picLocks noChangeAspect="1"/>
          </p:cNvPicPr>
          <p:nvPr/>
        </p:nvPicPr>
        <p:blipFill rotWithShape="1">
          <a:blip r:embed="rId2"/>
          <a:srcRect l="18520" t="27007" r="16161" b="15672"/>
          <a:stretch/>
        </p:blipFill>
        <p:spPr bwMode="auto">
          <a:xfrm>
            <a:off x="6143726" y="586590"/>
            <a:ext cx="2122745" cy="39703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0924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5">
            <a:extLst>
              <a:ext uri="{FF2B5EF4-FFF2-40B4-BE49-F238E27FC236}">
                <a16:creationId xmlns:a16="http://schemas.microsoft.com/office/drawing/2014/main" id="{BBF5666B-C5EF-4FD9-821E-18E931197158}"/>
              </a:ext>
            </a:extLst>
          </p:cNvPr>
          <p:cNvSpPr txBox="1">
            <a:spLocks/>
          </p:cNvSpPr>
          <p:nvPr/>
        </p:nvSpPr>
        <p:spPr>
          <a:xfrm>
            <a:off x="0" y="269591"/>
            <a:ext cx="8386490"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PERFILES PARA VENTANAS CORREDIZAS Y HERRERÍA .</a:t>
            </a:r>
            <a:endParaRPr lang="es-CO" dirty="0"/>
          </a:p>
        </p:txBody>
      </p:sp>
      <p:sp>
        <p:nvSpPr>
          <p:cNvPr id="3" name="Marcador de contenido 2">
            <a:extLst>
              <a:ext uri="{FF2B5EF4-FFF2-40B4-BE49-F238E27FC236}">
                <a16:creationId xmlns:a16="http://schemas.microsoft.com/office/drawing/2014/main" id="{B74BED11-7E89-47C6-A4B8-195B2A73B4E9}"/>
              </a:ext>
            </a:extLst>
          </p:cNvPr>
          <p:cNvSpPr txBox="1">
            <a:spLocks/>
          </p:cNvSpPr>
          <p:nvPr/>
        </p:nvSpPr>
        <p:spPr>
          <a:xfrm>
            <a:off x="787785" y="1357848"/>
            <a:ext cx="3784215" cy="3046988"/>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dirty="0"/>
              <a:t>Tiene forma de escalonada y con una ceja donde va montada la hoja que tiene movimiento. Se utiliza en la parte inferior exclusivamente para ventanas corredizas.</a:t>
            </a:r>
          </a:p>
        </p:txBody>
      </p:sp>
      <p:pic>
        <p:nvPicPr>
          <p:cNvPr id="4" name="Imagen 3">
            <a:extLst>
              <a:ext uri="{FF2B5EF4-FFF2-40B4-BE49-F238E27FC236}">
                <a16:creationId xmlns:a16="http://schemas.microsoft.com/office/drawing/2014/main" id="{2D1C4B8B-AFE0-42EA-B0D6-846DF0833027}"/>
              </a:ext>
            </a:extLst>
          </p:cNvPr>
          <p:cNvPicPr>
            <a:picLocks noChangeAspect="1"/>
          </p:cNvPicPr>
          <p:nvPr/>
        </p:nvPicPr>
        <p:blipFill rotWithShape="1">
          <a:blip r:embed="rId2"/>
          <a:srcRect l="19182" t="29487" r="19800" b="17325"/>
          <a:stretch/>
        </p:blipFill>
        <p:spPr bwMode="auto">
          <a:xfrm>
            <a:off x="4572000" y="1306849"/>
            <a:ext cx="4483069" cy="314898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1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C9D5FE0-4461-4455-9310-9417A4D4B265}"/>
              </a:ext>
            </a:extLst>
          </p:cNvPr>
          <p:cNvSpPr txBox="1">
            <a:spLocks/>
          </p:cNvSpPr>
          <p:nvPr/>
        </p:nvSpPr>
        <p:spPr>
          <a:xfrm>
            <a:off x="1641533" y="160605"/>
            <a:ext cx="5552768" cy="58581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TRANSFORMACION  </a:t>
            </a:r>
            <a:endParaRPr lang="es-CO" dirty="0"/>
          </a:p>
        </p:txBody>
      </p:sp>
      <p:pic>
        <p:nvPicPr>
          <p:cNvPr id="4" name="Imagen 3">
            <a:extLst>
              <a:ext uri="{FF2B5EF4-FFF2-40B4-BE49-F238E27FC236}">
                <a16:creationId xmlns:a16="http://schemas.microsoft.com/office/drawing/2014/main" id="{80FE0DAC-D7B8-4941-B56A-A092DF66B443}"/>
              </a:ext>
            </a:extLst>
          </p:cNvPr>
          <p:cNvPicPr>
            <a:picLocks noChangeAspect="1"/>
          </p:cNvPicPr>
          <p:nvPr/>
        </p:nvPicPr>
        <p:blipFill rotWithShape="1">
          <a:blip r:embed="rId2"/>
          <a:srcRect l="4943" t="29700" r="13122"/>
          <a:stretch/>
        </p:blipFill>
        <p:spPr bwMode="auto">
          <a:xfrm>
            <a:off x="343950" y="948017"/>
            <a:ext cx="8456099" cy="36096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4733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D2682B-A5DB-4D16-8BE9-764FC60B825F}"/>
              </a:ext>
            </a:extLst>
          </p:cNvPr>
          <p:cNvSpPr txBox="1">
            <a:spLocks/>
          </p:cNvSpPr>
          <p:nvPr/>
        </p:nvSpPr>
        <p:spPr>
          <a:xfrm>
            <a:off x="995249" y="264794"/>
            <a:ext cx="715350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44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t>FICHA TECNICA</a:t>
            </a:r>
            <a:endParaRPr lang="es-CO" sz="2800" dirty="0"/>
          </a:p>
        </p:txBody>
      </p:sp>
      <p:pic>
        <p:nvPicPr>
          <p:cNvPr id="5" name="Imagen 4">
            <a:extLst>
              <a:ext uri="{FF2B5EF4-FFF2-40B4-BE49-F238E27FC236}">
                <a16:creationId xmlns:a16="http://schemas.microsoft.com/office/drawing/2014/main" id="{F817E8F7-5EAF-4447-9DE2-5248EE2CA920}"/>
              </a:ext>
            </a:extLst>
          </p:cNvPr>
          <p:cNvPicPr>
            <a:picLocks noChangeAspect="1"/>
          </p:cNvPicPr>
          <p:nvPr/>
        </p:nvPicPr>
        <p:blipFill rotWithShape="1">
          <a:blip r:embed="rId2"/>
          <a:srcRect l="4045" t="15974" r="7724" b="9114"/>
          <a:stretch/>
        </p:blipFill>
        <p:spPr bwMode="auto">
          <a:xfrm>
            <a:off x="501444" y="891502"/>
            <a:ext cx="8141111" cy="39872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8416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9539F05B-99DF-47F2-A71E-A45433187981}"/>
              </a:ext>
            </a:extLst>
          </p:cNvPr>
          <p:cNvSpPr txBox="1">
            <a:spLocks/>
          </p:cNvSpPr>
          <p:nvPr/>
        </p:nvSpPr>
        <p:spPr>
          <a:xfrm>
            <a:off x="0" y="0"/>
            <a:ext cx="8676222" cy="10771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PERFILES PARA PORTONES DE HIERRO CORREDIZO </a:t>
            </a:r>
            <a:endParaRPr lang="es-CO" dirty="0"/>
          </a:p>
        </p:txBody>
      </p:sp>
      <p:sp>
        <p:nvSpPr>
          <p:cNvPr id="3" name="CuadroTexto 2">
            <a:extLst>
              <a:ext uri="{FF2B5EF4-FFF2-40B4-BE49-F238E27FC236}">
                <a16:creationId xmlns:a16="http://schemas.microsoft.com/office/drawing/2014/main" id="{334E0C9A-4A23-4096-8E44-F0F54B97FD9A}"/>
              </a:ext>
            </a:extLst>
          </p:cNvPr>
          <p:cNvSpPr txBox="1"/>
          <p:nvPr/>
        </p:nvSpPr>
        <p:spPr>
          <a:xfrm flipH="1">
            <a:off x="353928" y="1707200"/>
            <a:ext cx="3834613" cy="1754326"/>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1800">
                <a:solidFill>
                  <a:schemeClr val="bg1"/>
                </a:solidFill>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dirty="0"/>
              <a:t>Para este tipo se utiliza un perfil que cumple la función de riel y se coloca en la parte superior del portón. A su vez, abajo tiene otro riel por donde se desplazan las ruedas.</a:t>
            </a:r>
          </a:p>
        </p:txBody>
      </p:sp>
      <p:pic>
        <p:nvPicPr>
          <p:cNvPr id="4" name="Imagen 3">
            <a:extLst>
              <a:ext uri="{FF2B5EF4-FFF2-40B4-BE49-F238E27FC236}">
                <a16:creationId xmlns:a16="http://schemas.microsoft.com/office/drawing/2014/main" id="{8E41BD75-900A-4611-A5AC-5F3DF45B7A8C}"/>
              </a:ext>
            </a:extLst>
          </p:cNvPr>
          <p:cNvPicPr>
            <a:picLocks noChangeAspect="1"/>
          </p:cNvPicPr>
          <p:nvPr/>
        </p:nvPicPr>
        <p:blipFill rotWithShape="1">
          <a:blip r:embed="rId2"/>
          <a:srcRect l="40679" t="34173" r="16657" b="17600"/>
          <a:stretch/>
        </p:blipFill>
        <p:spPr bwMode="auto">
          <a:xfrm>
            <a:off x="4480509" y="1528379"/>
            <a:ext cx="4220175" cy="2778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65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B0F540F1-7AE2-4FE7-86B3-8CADA95964C0}"/>
              </a:ext>
            </a:extLst>
          </p:cNvPr>
          <p:cNvSpPr txBox="1">
            <a:spLocks/>
          </p:cNvSpPr>
          <p:nvPr/>
        </p:nvSpPr>
        <p:spPr>
          <a:xfrm>
            <a:off x="233889" y="213033"/>
            <a:ext cx="8676222" cy="32717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PERFILES PARA REJAS DE HIERRO</a:t>
            </a:r>
            <a:endParaRPr lang="es-CO" dirty="0"/>
          </a:p>
        </p:txBody>
      </p:sp>
      <p:sp>
        <p:nvSpPr>
          <p:cNvPr id="3" name="CuadroTexto 2">
            <a:extLst>
              <a:ext uri="{FF2B5EF4-FFF2-40B4-BE49-F238E27FC236}">
                <a16:creationId xmlns:a16="http://schemas.microsoft.com/office/drawing/2014/main" id="{72AB2575-B223-4517-9ED1-F483AA42355F}"/>
              </a:ext>
            </a:extLst>
          </p:cNvPr>
          <p:cNvSpPr txBox="1"/>
          <p:nvPr/>
        </p:nvSpPr>
        <p:spPr>
          <a:xfrm flipH="1">
            <a:off x="233888" y="852994"/>
            <a:ext cx="4338111" cy="4154984"/>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dirty="0"/>
              <a:t>Son materiales de gran resistencia y durabilidad. Está claro que se puede hacer una combinación de ambos, lo único que vamos a tener que hacer es modificar los agujeros.</a:t>
            </a:r>
          </a:p>
          <a:p>
            <a:r>
              <a:rPr lang="es-CO" dirty="0"/>
              <a:t>Las planchuelas son utilizadas para encastrar los barrotes y darle unidad a la reja.</a:t>
            </a:r>
          </a:p>
        </p:txBody>
      </p:sp>
      <p:pic>
        <p:nvPicPr>
          <p:cNvPr id="4" name="Imagen 3">
            <a:extLst>
              <a:ext uri="{FF2B5EF4-FFF2-40B4-BE49-F238E27FC236}">
                <a16:creationId xmlns:a16="http://schemas.microsoft.com/office/drawing/2014/main" id="{2F38FA84-67D1-4FB3-B15F-34A910E2AA5E}"/>
              </a:ext>
            </a:extLst>
          </p:cNvPr>
          <p:cNvPicPr>
            <a:picLocks noChangeAspect="1"/>
          </p:cNvPicPr>
          <p:nvPr/>
        </p:nvPicPr>
        <p:blipFill rotWithShape="1">
          <a:blip r:embed="rId2">
            <a:extLst>
              <a:ext uri="{28A0092B-C50C-407E-A947-70E740481C1C}">
                <a14:useLocalDpi xmlns:a14="http://schemas.microsoft.com/office/drawing/2010/main" val="0"/>
              </a:ext>
            </a:extLst>
          </a:blip>
          <a:srcRect l="41671" t="23976" r="19965" b="26419"/>
          <a:stretch/>
        </p:blipFill>
        <p:spPr bwMode="auto">
          <a:xfrm>
            <a:off x="4805889" y="1022951"/>
            <a:ext cx="4338111" cy="1554329"/>
          </a:xfrm>
          <a:prstGeom prst="rect">
            <a:avLst/>
          </a:prstGeom>
          <a:ln>
            <a:solidFill>
              <a:schemeClr val="tx1"/>
            </a:solid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C43FDF9C-E252-4F28-AC00-674D01B49B3B}"/>
              </a:ext>
            </a:extLst>
          </p:cNvPr>
          <p:cNvPicPr>
            <a:picLocks noChangeAspect="1"/>
          </p:cNvPicPr>
          <p:nvPr/>
        </p:nvPicPr>
        <p:blipFill rotWithShape="1">
          <a:blip r:embed="rId3">
            <a:extLst>
              <a:ext uri="{28A0092B-C50C-407E-A947-70E740481C1C}">
                <a14:useLocalDpi xmlns:a14="http://schemas.microsoft.com/office/drawing/2010/main" val="0"/>
              </a:ext>
            </a:extLst>
          </a:blip>
          <a:srcRect l="15544" t="21771" r="44604" b="27797"/>
          <a:stretch/>
        </p:blipFill>
        <p:spPr bwMode="auto">
          <a:xfrm>
            <a:off x="5112980" y="3274318"/>
            <a:ext cx="3323098" cy="121049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563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7061BA8B-A363-4223-B586-D83E69155031}"/>
              </a:ext>
            </a:extLst>
          </p:cNvPr>
          <p:cNvSpPr txBox="1">
            <a:spLocks/>
          </p:cNvSpPr>
          <p:nvPr/>
        </p:nvSpPr>
        <p:spPr>
          <a:xfrm>
            <a:off x="854364" y="265471"/>
            <a:ext cx="7435272" cy="10771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PERFILES PARA REJAS DE HIERRO</a:t>
            </a:r>
            <a:endParaRPr lang="es-CO" dirty="0"/>
          </a:p>
        </p:txBody>
      </p:sp>
      <p:sp>
        <p:nvSpPr>
          <p:cNvPr id="3" name="CuadroTexto 2">
            <a:extLst>
              <a:ext uri="{FF2B5EF4-FFF2-40B4-BE49-F238E27FC236}">
                <a16:creationId xmlns:a16="http://schemas.microsoft.com/office/drawing/2014/main" id="{B8F15814-B65B-4F75-B8D6-F3E840CB3E3D}"/>
              </a:ext>
            </a:extLst>
          </p:cNvPr>
          <p:cNvSpPr txBox="1"/>
          <p:nvPr/>
        </p:nvSpPr>
        <p:spPr>
          <a:xfrm flipH="1">
            <a:off x="157684" y="1770149"/>
            <a:ext cx="4414316" cy="2862322"/>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1800">
                <a:solidFill>
                  <a:schemeClr val="bg1"/>
                </a:solidFill>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sz="2000" dirty="0"/>
              <a:t>Las Barandas Cumplen Una Importante Función En Cuanto A Seguridad Ya Que Es Un Agarre Seguro Ante Cualquier Lugar Con Un Poco De Altura. Estas Pueden Tener Diversos Diseños. A La Hora De</a:t>
            </a:r>
            <a:r>
              <a:rPr lang="es-CO" sz="2000" dirty="0">
                <a:hlinkClick r:id="rId2">
                  <a:extLst>
                    <a:ext uri="{A12FA001-AC4F-418D-AE19-62706E023703}">
                      <ahyp:hlinkClr xmlns:ahyp="http://schemas.microsoft.com/office/drawing/2018/hyperlinkcolor" val="tx"/>
                    </a:ext>
                  </a:extLst>
                </a:hlinkClick>
              </a:rPr>
              <a:t> Fabricar Las Barandas</a:t>
            </a:r>
            <a:r>
              <a:rPr lang="es-CO" sz="2000" dirty="0"/>
              <a:t>, Los Perfiles Más Utilizados Son Los Rectangulares Y Tubulares.</a:t>
            </a:r>
          </a:p>
        </p:txBody>
      </p:sp>
      <p:pic>
        <p:nvPicPr>
          <p:cNvPr id="4" name="Imagen 3">
            <a:extLst>
              <a:ext uri="{FF2B5EF4-FFF2-40B4-BE49-F238E27FC236}">
                <a16:creationId xmlns:a16="http://schemas.microsoft.com/office/drawing/2014/main" id="{70342448-846E-4051-A548-80102D00EE8A}"/>
              </a:ext>
            </a:extLst>
          </p:cNvPr>
          <p:cNvPicPr>
            <a:picLocks noChangeAspect="1"/>
          </p:cNvPicPr>
          <p:nvPr/>
        </p:nvPicPr>
        <p:blipFill rotWithShape="1">
          <a:blip r:embed="rId3">
            <a:extLst>
              <a:ext uri="{28A0092B-C50C-407E-A947-70E740481C1C}">
                <a14:useLocalDpi xmlns:a14="http://schemas.microsoft.com/office/drawing/2010/main" val="0"/>
              </a:ext>
            </a:extLst>
          </a:blip>
          <a:srcRect l="25017" t="26456" r="19998" b="22878"/>
          <a:stretch/>
        </p:blipFill>
        <p:spPr bwMode="auto">
          <a:xfrm>
            <a:off x="4747468" y="1770149"/>
            <a:ext cx="4238848" cy="3107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695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284C0-89F7-4BCE-AC3E-CBFA400F9C70}"/>
              </a:ext>
            </a:extLst>
          </p:cNvPr>
          <p:cNvSpPr txBox="1">
            <a:spLocks/>
          </p:cNvSpPr>
          <p:nvPr/>
        </p:nvSpPr>
        <p:spPr>
          <a:xfrm>
            <a:off x="619432" y="403122"/>
            <a:ext cx="7433187"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lt1"/>
                </a:solidFill>
                <a:latin typeface="Jacques Francois Shadow"/>
                <a:ea typeface="Jacques Francois Shadow"/>
                <a:cs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ROLADO EN FRIO Y CALIENTE</a:t>
            </a:r>
          </a:p>
        </p:txBody>
      </p:sp>
      <p:sp>
        <p:nvSpPr>
          <p:cNvPr id="3" name="Marcador de contenido 2">
            <a:extLst>
              <a:ext uri="{FF2B5EF4-FFF2-40B4-BE49-F238E27FC236}">
                <a16:creationId xmlns:a16="http://schemas.microsoft.com/office/drawing/2014/main" id="{B9807B64-0F98-482F-B3E8-1B61AB38E4F3}"/>
              </a:ext>
            </a:extLst>
          </p:cNvPr>
          <p:cNvSpPr txBox="1">
            <a:spLocks/>
          </p:cNvSpPr>
          <p:nvPr/>
        </p:nvSpPr>
        <p:spPr>
          <a:xfrm>
            <a:off x="324464" y="1989578"/>
            <a:ext cx="3952568" cy="2246769"/>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Es un proceso de deformación el cual el metal pasa entre dos rodillos y se comprime mediante fuerzas de compresión ejercidas por ellos, los rodillos giran para jalar el metal y simultáneamente apretarlos entre ellos.</a:t>
            </a:r>
          </a:p>
        </p:txBody>
      </p:sp>
      <p:pic>
        <p:nvPicPr>
          <p:cNvPr id="4" name="Marcador de contenido 4">
            <a:extLst>
              <a:ext uri="{FF2B5EF4-FFF2-40B4-BE49-F238E27FC236}">
                <a16:creationId xmlns:a16="http://schemas.microsoft.com/office/drawing/2014/main" id="{4D974AB9-956F-4A74-B3F2-5AFA21358F84}"/>
              </a:ext>
            </a:extLst>
          </p:cNvPr>
          <p:cNvPicPr>
            <a:picLocks noChangeAspect="1"/>
          </p:cNvPicPr>
          <p:nvPr/>
        </p:nvPicPr>
        <p:blipFill>
          <a:blip r:embed="rId2"/>
          <a:stretch>
            <a:fillRect/>
          </a:stretch>
        </p:blipFill>
        <p:spPr>
          <a:xfrm>
            <a:off x="4572000" y="1526941"/>
            <a:ext cx="4356795" cy="3213437"/>
          </a:xfrm>
          <a:prstGeom prst="rect">
            <a:avLst/>
          </a:prstGeom>
        </p:spPr>
      </p:pic>
    </p:spTree>
    <p:extLst>
      <p:ext uri="{BB962C8B-B14F-4D97-AF65-F5344CB8AC3E}">
        <p14:creationId xmlns:p14="http://schemas.microsoft.com/office/powerpoint/2010/main" val="2904963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554C2-1EBE-4972-9004-692614ECF444}"/>
              </a:ext>
            </a:extLst>
          </p:cNvPr>
          <p:cNvSpPr txBox="1">
            <a:spLocks/>
          </p:cNvSpPr>
          <p:nvPr/>
        </p:nvSpPr>
        <p:spPr>
          <a:xfrm>
            <a:off x="521981" y="255639"/>
            <a:ext cx="7265167"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PERFILES DE ALUMINIO</a:t>
            </a:r>
          </a:p>
        </p:txBody>
      </p:sp>
      <p:sp>
        <p:nvSpPr>
          <p:cNvPr id="3" name="Marcador de contenido 2">
            <a:extLst>
              <a:ext uri="{FF2B5EF4-FFF2-40B4-BE49-F238E27FC236}">
                <a16:creationId xmlns:a16="http://schemas.microsoft.com/office/drawing/2014/main" id="{C5C8CC56-4D40-42FD-A3AC-F51C51CF032D}"/>
              </a:ext>
            </a:extLst>
          </p:cNvPr>
          <p:cNvSpPr txBox="1">
            <a:spLocks/>
          </p:cNvSpPr>
          <p:nvPr/>
        </p:nvSpPr>
        <p:spPr>
          <a:xfrm>
            <a:off x="0" y="1284728"/>
            <a:ext cx="5613348" cy="3416320"/>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2400">
                <a:effectLst/>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sz="1800" dirty="0"/>
              <a:t>Los perfiles de aluminio son elementos que permiten satisfacer una muy amplia variedad de necesidades especialmente en los rubros de la construcción y de la decoración o el ornamento, también se debe especialmente a su versatilidad y a su capacidad de moldearse.</a:t>
            </a:r>
          </a:p>
          <a:p>
            <a:r>
              <a:rPr lang="es-CO" sz="1800" dirty="0"/>
              <a:t>Básicamente podemos decir que los perfiles de aluminio son láminas a las que tras un proceso especifico, se pueden moldear como por ejemplo la dobladora, posteriormente, pasan por etapas opcionales de galvanizado, con las cuales acaban obteniendo otra forma característica.</a:t>
            </a:r>
          </a:p>
        </p:txBody>
      </p:sp>
      <p:pic>
        <p:nvPicPr>
          <p:cNvPr id="4" name="Picture 2" descr="PERFILES DE ALUMINIO">
            <a:extLst>
              <a:ext uri="{FF2B5EF4-FFF2-40B4-BE49-F238E27FC236}">
                <a16:creationId xmlns:a16="http://schemas.microsoft.com/office/drawing/2014/main" id="{BD688B25-DAB4-4D45-9707-DBDC426F9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348" y="1785977"/>
            <a:ext cx="3218429" cy="24138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58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6C0ADA9-3696-493B-BECB-D1B4E80E4C92}"/>
              </a:ext>
            </a:extLst>
          </p:cNvPr>
          <p:cNvSpPr txBox="1">
            <a:spLocks/>
          </p:cNvSpPr>
          <p:nvPr/>
        </p:nvSpPr>
        <p:spPr>
          <a:xfrm>
            <a:off x="425287" y="1193676"/>
            <a:ext cx="8293421" cy="3477875"/>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dirty="0"/>
              <a:t>Frecuentemente los perfiles de aluminio pueden ser utilizados en todo tipo de elementos, esto se debe especialmente a que luego de su procesamiento adquirieron gran resistencia a todo tipo de condiciones adversas, como pueden ser las condiciones climáticas que suelen deteriorar otros metales.</a:t>
            </a:r>
          </a:p>
          <a:p>
            <a:r>
              <a:rPr lang="es-CO" dirty="0"/>
              <a:t>Dentro de sus muchos usos, los más típicos se encuentran en las distintas industrias, en la maquinaria y en la construcción; Los perfiles de aluminio se destacan especialmente por su preferencia de uso en espacios tanto interiores como exteriores de viviendas de edificios y de comercios.</a:t>
            </a:r>
          </a:p>
          <a:p>
            <a:endParaRPr lang="es-CO" dirty="0"/>
          </a:p>
        </p:txBody>
      </p:sp>
      <p:sp>
        <p:nvSpPr>
          <p:cNvPr id="4" name="CuadroTexto 3">
            <a:extLst>
              <a:ext uri="{FF2B5EF4-FFF2-40B4-BE49-F238E27FC236}">
                <a16:creationId xmlns:a16="http://schemas.microsoft.com/office/drawing/2014/main" id="{D9BA8B67-BC01-4FCE-A645-7F50585E4FCB}"/>
              </a:ext>
            </a:extLst>
          </p:cNvPr>
          <p:cNvSpPr txBox="1"/>
          <p:nvPr/>
        </p:nvSpPr>
        <p:spPr>
          <a:xfrm>
            <a:off x="1467463" y="471949"/>
            <a:ext cx="6209071"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¿CUÁL ES SU FUNCIÓN? </a:t>
            </a:r>
          </a:p>
        </p:txBody>
      </p:sp>
    </p:spTree>
    <p:extLst>
      <p:ext uri="{BB962C8B-B14F-4D97-AF65-F5344CB8AC3E}">
        <p14:creationId xmlns:p14="http://schemas.microsoft.com/office/powerpoint/2010/main" val="145229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3">
            <a:extLst>
              <a:ext uri="{FF2B5EF4-FFF2-40B4-BE49-F238E27FC236}">
                <a16:creationId xmlns:a16="http://schemas.microsoft.com/office/drawing/2014/main" id="{B0CF3120-1249-416E-A6F7-85E050504D9E}"/>
              </a:ext>
            </a:extLst>
          </p:cNvPr>
          <p:cNvSpPr txBox="1">
            <a:spLocks/>
          </p:cNvSpPr>
          <p:nvPr/>
        </p:nvSpPr>
        <p:spPr>
          <a:xfrm>
            <a:off x="0" y="834628"/>
            <a:ext cx="8494065" cy="4308872"/>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1800">
                <a:effectLst/>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sz="1600" dirty="0"/>
              <a:t>Además de ofrecer un alto beneficio estético, debido a su acabado  de  primera y su aspecto limpio y    pulido, los perfiles tienen como ventaja ser bastante ligeros y adaptables, en especial dentro de la industria de la ornamentación y de la remodelación y construcción de hogares. Además de esto, son capaces de resistir una gran cantidad de peso, sirviendo como conexión o cierre entre estructuras.</a:t>
            </a:r>
          </a:p>
          <a:p>
            <a:br>
              <a:rPr lang="es-CO" sz="1600" dirty="0"/>
            </a:br>
            <a:r>
              <a:rPr lang="es-CO" sz="1600" dirty="0"/>
              <a:t>Además de esto, son muy sencillos de trabajar, y pueden emparejarse con todo tipo de objetos, como  placas de yeso o concreto, vidrio templado y policarbonato.</a:t>
            </a:r>
          </a:p>
          <a:p>
            <a:br>
              <a:rPr lang="es-CO" sz="1600" dirty="0"/>
            </a:br>
            <a:r>
              <a:rPr lang="es-CO" sz="1600" dirty="0"/>
              <a:t>También son fáciles de almacenar y transportar, dado que, gracias a su forma, puede apilarlos y acomodarlos de manera rápida y sencilla.</a:t>
            </a:r>
          </a:p>
          <a:p>
            <a:br>
              <a:rPr lang="es-CO" sz="1600" dirty="0"/>
            </a:br>
            <a:r>
              <a:rPr lang="es-CO" sz="1600" dirty="0"/>
              <a:t>Finalmente, un perfil de aluminio, por sobre otros materiales, es que garantiza que las uniones sean extremadamente resistentes y duraderas ante el paso del tiempo, conservando su forma y estructura.</a:t>
            </a:r>
          </a:p>
          <a:p>
            <a:endParaRPr lang="es-CO" sz="1600" dirty="0"/>
          </a:p>
        </p:txBody>
      </p:sp>
      <p:sp>
        <p:nvSpPr>
          <p:cNvPr id="3" name="Título 1">
            <a:extLst>
              <a:ext uri="{FF2B5EF4-FFF2-40B4-BE49-F238E27FC236}">
                <a16:creationId xmlns:a16="http://schemas.microsoft.com/office/drawing/2014/main" id="{2CF92E49-6417-40A8-8ADB-130672E0E1D0}"/>
              </a:ext>
            </a:extLst>
          </p:cNvPr>
          <p:cNvSpPr txBox="1">
            <a:spLocks/>
          </p:cNvSpPr>
          <p:nvPr/>
        </p:nvSpPr>
        <p:spPr>
          <a:xfrm>
            <a:off x="521981" y="255639"/>
            <a:ext cx="7265167"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VENTAJAS</a:t>
            </a:r>
          </a:p>
        </p:txBody>
      </p:sp>
    </p:spTree>
    <p:extLst>
      <p:ext uri="{BB962C8B-B14F-4D97-AF65-F5344CB8AC3E}">
        <p14:creationId xmlns:p14="http://schemas.microsoft.com/office/powerpoint/2010/main" val="169492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46295CA-0D27-4468-9C2A-0E4E967ECE37}"/>
              </a:ext>
            </a:extLst>
          </p:cNvPr>
          <p:cNvSpPr txBox="1"/>
          <p:nvPr/>
        </p:nvSpPr>
        <p:spPr>
          <a:xfrm>
            <a:off x="1467464" y="265471"/>
            <a:ext cx="6209071" cy="101562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3200" b="1">
                <a:solidFill>
                  <a:schemeClr val="lt1"/>
                </a:solidFill>
                <a:latin typeface="Jacques Francois Shadow"/>
                <a:ea typeface="Jacques Francois Shadow"/>
                <a:cs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sz="2000" dirty="0"/>
              <a:t>PERFILES ESTRUCTURALES DE ACERO INOXIDABLE</a:t>
            </a:r>
          </a:p>
          <a:p>
            <a:endParaRPr lang="es-CO" sz="2000" dirty="0"/>
          </a:p>
        </p:txBody>
      </p:sp>
      <p:sp>
        <p:nvSpPr>
          <p:cNvPr id="4" name="CuadroTexto 3">
            <a:extLst>
              <a:ext uri="{FF2B5EF4-FFF2-40B4-BE49-F238E27FC236}">
                <a16:creationId xmlns:a16="http://schemas.microsoft.com/office/drawing/2014/main" id="{BAE17C57-9929-4B6A-9791-7F65F650EE63}"/>
              </a:ext>
            </a:extLst>
          </p:cNvPr>
          <p:cNvSpPr txBox="1"/>
          <p:nvPr/>
        </p:nvSpPr>
        <p:spPr>
          <a:xfrm>
            <a:off x="309715" y="904001"/>
            <a:ext cx="8524568" cy="4185761"/>
          </a:xfrm>
          <a:prstGeom prst="rect">
            <a:avLst/>
          </a:prstGeom>
          <a:noFill/>
        </p:spPr>
        <p:txBody>
          <a:bodyPr wrap="square">
            <a:spAutoFit/>
          </a:bodyPr>
          <a:lstStyle/>
          <a:p>
            <a:pPr marL="0" indent="0">
              <a:buNone/>
            </a:pPr>
            <a:r>
              <a:rPr lang="es-CO" sz="1400" i="1" dirty="0">
                <a:solidFill>
                  <a:schemeClr val="bg1"/>
                </a:solidFill>
                <a:latin typeface="+mj-lt"/>
                <a:cs typeface="Times New Roman" panose="02020603050405020304" pitchFamily="18" charset="0"/>
              </a:rPr>
              <a:t>Los perfiles fabricados en acero inoxidable se producen en su mayoría empleando sistemas de laminado en caliente y líneas automatizadas de soldadura laser, en los perfiles comerciales encontramos: ángulos, vigas, soleras  tubos y barras de acero inoxidable.</a:t>
            </a:r>
          </a:p>
          <a:p>
            <a:pPr marL="0" indent="0">
              <a:buNone/>
            </a:pPr>
            <a:endParaRPr lang="es-CO" sz="1400" i="1" dirty="0">
              <a:solidFill>
                <a:schemeClr val="bg1"/>
              </a:solidFill>
              <a:latin typeface="+mj-lt"/>
              <a:cs typeface="Times New Roman" panose="02020603050405020304" pitchFamily="18" charset="0"/>
            </a:endParaRPr>
          </a:p>
          <a:p>
            <a:pPr marL="0" indent="0">
              <a:buNone/>
            </a:pPr>
            <a:r>
              <a:rPr lang="es-CO" sz="1400" i="1" dirty="0">
                <a:solidFill>
                  <a:schemeClr val="bg1"/>
                </a:solidFill>
                <a:latin typeface="+mj-lt"/>
                <a:cs typeface="Times New Roman" panose="02020603050405020304" pitchFamily="18" charset="0"/>
              </a:rPr>
              <a:t>FRBICACION DE PERFILES INOXIDABLES</a:t>
            </a:r>
            <a:endParaRPr lang="es-CO" sz="1400" dirty="0">
              <a:solidFill>
                <a:schemeClr val="bg1"/>
              </a:solidFill>
              <a:latin typeface="+mj-lt"/>
              <a:cs typeface="Times New Roman" panose="02020603050405020304" pitchFamily="18" charset="0"/>
            </a:endParaRPr>
          </a:p>
          <a:p>
            <a:pPr marL="0" indent="0">
              <a:buNone/>
            </a:pPr>
            <a:r>
              <a:rPr lang="es-CO" sz="1400" i="1" dirty="0">
                <a:solidFill>
                  <a:schemeClr val="bg1"/>
                </a:solidFill>
                <a:latin typeface="+mj-lt"/>
                <a:cs typeface="Times New Roman" panose="02020603050405020304" pitchFamily="18" charset="0"/>
              </a:rPr>
              <a:t>Para la fabricación de los perfiles inoxidables se utilizan dos sistema: la fabricación en caliente y fabricación en frio, a continuación mencionaremos algunas características de cada método.</a:t>
            </a:r>
            <a:endParaRPr lang="es-CO" sz="1400" dirty="0">
              <a:solidFill>
                <a:schemeClr val="bg1"/>
              </a:solidFill>
              <a:latin typeface="+mj-lt"/>
              <a:cs typeface="Times New Roman" panose="02020603050405020304" pitchFamily="18" charset="0"/>
            </a:endParaRPr>
          </a:p>
          <a:p>
            <a:pPr marL="0" indent="0">
              <a:buNone/>
            </a:pPr>
            <a:r>
              <a:rPr lang="es-CO" sz="1400" i="1" dirty="0">
                <a:solidFill>
                  <a:schemeClr val="bg1"/>
                </a:solidFill>
                <a:latin typeface="+mj-lt"/>
                <a:cs typeface="Times New Roman" panose="02020603050405020304" pitchFamily="18" charset="0"/>
              </a:rPr>
              <a:t>LAMINADO EN CALIENTE</a:t>
            </a:r>
            <a:endParaRPr lang="es-CO" sz="1400" dirty="0">
              <a:solidFill>
                <a:schemeClr val="bg1"/>
              </a:solidFill>
              <a:latin typeface="+mj-lt"/>
              <a:cs typeface="Times New Roman" panose="02020603050405020304" pitchFamily="18" charset="0"/>
            </a:endParaRPr>
          </a:p>
          <a:p>
            <a:pPr marL="0" lvl="0" indent="0">
              <a:buNone/>
            </a:pPr>
            <a:r>
              <a:rPr lang="es-CO" sz="1400" i="1" dirty="0">
                <a:solidFill>
                  <a:schemeClr val="bg1"/>
                </a:solidFill>
                <a:latin typeface="+mj-lt"/>
                <a:cs typeface="Times New Roman" panose="02020603050405020304" pitchFamily="18" charset="0"/>
              </a:rPr>
              <a:t>Fusión por láser: este método es altamente eficiente, ofreciendo diversas capacidades y opciones de diseño.</a:t>
            </a:r>
            <a:endParaRPr lang="es-CO" sz="1400" dirty="0">
              <a:solidFill>
                <a:schemeClr val="bg1"/>
              </a:solidFill>
              <a:latin typeface="+mj-lt"/>
              <a:cs typeface="Times New Roman" panose="02020603050405020304" pitchFamily="18" charset="0"/>
            </a:endParaRPr>
          </a:p>
          <a:p>
            <a:pPr marL="0" lvl="0" indent="0">
              <a:buNone/>
            </a:pPr>
            <a:r>
              <a:rPr lang="es-CO" sz="1400" i="1" dirty="0">
                <a:solidFill>
                  <a:schemeClr val="bg1"/>
                </a:solidFill>
                <a:latin typeface="+mj-lt"/>
                <a:cs typeface="Times New Roman" panose="02020603050405020304" pitchFamily="18" charset="0"/>
              </a:rPr>
              <a:t>Fusión por láser de bajo impacto: este proceso de fusión es la mejor ya que sirve para materiales pequeños, más delgados o perfiles con acabado especial.</a:t>
            </a:r>
            <a:endParaRPr lang="es-CO" sz="1400" dirty="0">
              <a:solidFill>
                <a:schemeClr val="bg1"/>
              </a:solidFill>
              <a:latin typeface="+mj-lt"/>
              <a:cs typeface="Times New Roman" panose="02020603050405020304" pitchFamily="18" charset="0"/>
            </a:endParaRPr>
          </a:p>
          <a:p>
            <a:pPr marL="0" lvl="0" indent="0">
              <a:buNone/>
            </a:pPr>
            <a:r>
              <a:rPr lang="es-CO" sz="1400" i="1" dirty="0">
                <a:solidFill>
                  <a:schemeClr val="bg1"/>
                </a:solidFill>
                <a:latin typeface="+mj-lt"/>
                <a:cs typeface="Times New Roman" panose="02020603050405020304" pitchFamily="18" charset="0"/>
              </a:rPr>
              <a:t>Laminación en caliente: se utiliza para la formación de acero inoxidable, acero y aleaciones, la laminación en caliente es el método más común y económico para producir perfiles de acero en gran cantidad.</a:t>
            </a:r>
            <a:endParaRPr lang="es-CO" sz="1400" dirty="0">
              <a:solidFill>
                <a:schemeClr val="bg1"/>
              </a:solidFill>
              <a:latin typeface="+mj-lt"/>
              <a:cs typeface="Times New Roman" panose="02020603050405020304" pitchFamily="18" charset="0"/>
            </a:endParaRPr>
          </a:p>
          <a:p>
            <a:pPr marL="0" indent="0">
              <a:buNone/>
            </a:pPr>
            <a:r>
              <a:rPr lang="es-CO" sz="1400" i="1" dirty="0">
                <a:solidFill>
                  <a:schemeClr val="bg1"/>
                </a:solidFill>
                <a:latin typeface="+mj-lt"/>
                <a:cs typeface="Times New Roman" panose="02020603050405020304" pitchFamily="18" charset="0"/>
              </a:rPr>
              <a:t>LAMINADO EN FRIO </a:t>
            </a:r>
            <a:endParaRPr lang="es-CO" sz="1400" dirty="0">
              <a:solidFill>
                <a:schemeClr val="bg1"/>
              </a:solidFill>
              <a:latin typeface="+mj-lt"/>
              <a:cs typeface="Times New Roman" panose="02020603050405020304" pitchFamily="18" charset="0"/>
            </a:endParaRPr>
          </a:p>
          <a:p>
            <a:pPr marL="0" lvl="0" indent="0">
              <a:buNone/>
            </a:pPr>
            <a:r>
              <a:rPr lang="es-CO" sz="1400" i="1" dirty="0">
                <a:solidFill>
                  <a:schemeClr val="bg1"/>
                </a:solidFill>
                <a:latin typeface="+mj-lt"/>
                <a:cs typeface="Times New Roman" panose="02020603050405020304" pitchFamily="18" charset="0"/>
              </a:rPr>
              <a:t>Estirado en frio: esta es una reducción de la presión del área seccional transversal de perfiles previamente laminados o alambrón dibujado a través de una serie de uno o más moldes.</a:t>
            </a:r>
            <a:endParaRPr lang="es-CO" sz="1400" dirty="0">
              <a:solidFill>
                <a:schemeClr val="bg1"/>
              </a:solidFill>
              <a:latin typeface="+mj-lt"/>
              <a:cs typeface="Times New Roman" panose="02020603050405020304" pitchFamily="18" charset="0"/>
            </a:endParaRPr>
          </a:p>
          <a:p>
            <a:pPr marL="0" lvl="0" indent="0">
              <a:buNone/>
            </a:pPr>
            <a:r>
              <a:rPr lang="es-CO" sz="1400" i="1" dirty="0">
                <a:solidFill>
                  <a:schemeClr val="bg1"/>
                </a:solidFill>
                <a:latin typeface="+mj-lt"/>
                <a:cs typeface="Times New Roman" panose="02020603050405020304" pitchFamily="18" charset="0"/>
              </a:rPr>
              <a:t>Laminación en frio: los perfiles usados en este método se producen formando alambrón redondo por un proceso continuo de laminación a temperatura ambiente.</a:t>
            </a:r>
            <a:endParaRPr lang="es-CO" sz="14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494152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8EA3-E093-485B-89F8-03C562401F15}"/>
              </a:ext>
            </a:extLst>
          </p:cNvPr>
          <p:cNvSpPr txBox="1">
            <a:spLocks/>
          </p:cNvSpPr>
          <p:nvPr/>
        </p:nvSpPr>
        <p:spPr>
          <a:xfrm>
            <a:off x="939416" y="344130"/>
            <a:ext cx="7265167"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VENTAJAS</a:t>
            </a:r>
          </a:p>
        </p:txBody>
      </p:sp>
      <p:sp>
        <p:nvSpPr>
          <p:cNvPr id="4" name="CuadroTexto 3">
            <a:extLst>
              <a:ext uri="{FF2B5EF4-FFF2-40B4-BE49-F238E27FC236}">
                <a16:creationId xmlns:a16="http://schemas.microsoft.com/office/drawing/2014/main" id="{82B02BAB-C04C-4EB1-9796-E627CA6BEB5E}"/>
              </a:ext>
            </a:extLst>
          </p:cNvPr>
          <p:cNvSpPr txBox="1"/>
          <p:nvPr/>
        </p:nvSpPr>
        <p:spPr>
          <a:xfrm>
            <a:off x="2123768" y="1209369"/>
            <a:ext cx="4734232" cy="2554545"/>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Font typeface="Arial" panose="020B0604020202020204" pitchFamily="34" charset="0"/>
              <a:buChar char="•"/>
              <a:defRPr sz="1600">
                <a:effectLst/>
                <a:latin typeface="Arial" panose="020B0604020202020204" pitchFamily="34" charset="0"/>
                <a:ea typeface="Arial" panose="020B0604020202020204" pitchFamily="34" charset="0"/>
              </a:defRPr>
            </a:lvl1pPr>
            <a:lvl2pPr marL="742950" indent="-285750" defTabSz="457200" eaLnBrk="1" latinLnBrk="0" hangingPunct="1">
              <a:spcBef>
                <a:spcPct val="20000"/>
              </a:spcBef>
              <a:spcAft>
                <a:spcPts val="600"/>
              </a:spcAft>
              <a:buClr>
                <a:schemeClr val="accent1"/>
              </a:buClr>
              <a:buSzPct val="100000"/>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defTabSz="457200" eaLnBrk="1" latinLnBrk="0" hangingPunct="1">
              <a:spcBef>
                <a:spcPct val="20000"/>
              </a:spcBef>
              <a:spcAft>
                <a:spcPts val="600"/>
              </a:spcAft>
              <a:buClr>
                <a:schemeClr val="accent1"/>
              </a:buClr>
              <a:buSzPct val="100000"/>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defTabSz="457200" eaLnBrk="1" latinLnBrk="0" hangingPunct="1">
              <a:spcBef>
                <a:spcPct val="20000"/>
              </a:spcBef>
              <a:spcAft>
                <a:spcPts val="600"/>
              </a:spcAft>
              <a:buClr>
                <a:schemeClr val="accent1"/>
              </a:buClr>
              <a:buSzPct val="100000"/>
              <a:buChar char="•"/>
              <a:defRPr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defTabSz="457200" eaLnBrk="1" latinLnBrk="0" hangingPunct="1">
              <a:spcBef>
                <a:spcPct val="20000"/>
              </a:spcBef>
              <a:spcAft>
                <a:spcPts val="600"/>
              </a:spcAft>
              <a:buClr>
                <a:schemeClr val="accent1"/>
              </a:buClr>
              <a:buSzPct val="100000"/>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CO" dirty="0"/>
              <a:t>Alta resistencia.</a:t>
            </a:r>
          </a:p>
          <a:p>
            <a:r>
              <a:rPr lang="es-CO" dirty="0"/>
              <a:t>Uniformidad. </a:t>
            </a:r>
          </a:p>
          <a:p>
            <a:r>
              <a:rPr lang="es-CO" dirty="0"/>
              <a:t>Durabilidad.</a:t>
            </a:r>
          </a:p>
          <a:p>
            <a:r>
              <a:rPr lang="es-CO" dirty="0"/>
              <a:t>Ductilidad.</a:t>
            </a:r>
          </a:p>
          <a:p>
            <a:r>
              <a:rPr lang="es-CO" dirty="0"/>
              <a:t>Tenacidad.</a:t>
            </a:r>
          </a:p>
          <a:p>
            <a:r>
              <a:rPr lang="es-CO" dirty="0"/>
              <a:t>Rapidez de montaje.</a:t>
            </a:r>
          </a:p>
          <a:p>
            <a:r>
              <a:rPr lang="es-CO" dirty="0"/>
              <a:t>Posible reutilización después de montar una estructura.</a:t>
            </a:r>
          </a:p>
          <a:p>
            <a:r>
              <a:rPr lang="es-CO" dirty="0"/>
              <a:t>Facilidad para unir varios tipos de conectores con soldadura, tornillos o remache.</a:t>
            </a:r>
          </a:p>
        </p:txBody>
      </p:sp>
    </p:spTree>
    <p:extLst>
      <p:ext uri="{BB962C8B-B14F-4D97-AF65-F5344CB8AC3E}">
        <p14:creationId xmlns:p14="http://schemas.microsoft.com/office/powerpoint/2010/main" val="1110949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626806" y="229379"/>
            <a:ext cx="78903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dirty="0">
                <a:solidFill>
                  <a:schemeClr val="lt1"/>
                </a:solidFill>
                <a:latin typeface="Jacques Francois Shadow"/>
                <a:ea typeface="Jacques Francois Shadow"/>
                <a:cs typeface="Jacques Francois Shadow"/>
                <a:sym typeface="Jacques Francois Shadow"/>
              </a:rPr>
              <a:t>LAMINAS GALVANIZADAS</a:t>
            </a:r>
            <a:endParaRPr lang="pt-BR" sz="2800" dirty="0">
              <a:solidFill>
                <a:schemeClr val="lt1"/>
              </a:solidFill>
              <a:latin typeface="Jacques Francois Shadow"/>
              <a:ea typeface="Jacques Francois Shadow"/>
              <a:cs typeface="Jacques Francois Shadow"/>
              <a:sym typeface="Jacques Francois Shadow"/>
            </a:endParaRPr>
          </a:p>
        </p:txBody>
      </p:sp>
      <p:sp>
        <p:nvSpPr>
          <p:cNvPr id="8" name="CuadroTexto 7">
            <a:extLst>
              <a:ext uri="{FF2B5EF4-FFF2-40B4-BE49-F238E27FC236}">
                <a16:creationId xmlns:a16="http://schemas.microsoft.com/office/drawing/2014/main" id="{997F9823-455A-4A5A-9C0D-7EE1FE0CB597}"/>
              </a:ext>
            </a:extLst>
          </p:cNvPr>
          <p:cNvSpPr txBox="1"/>
          <p:nvPr/>
        </p:nvSpPr>
        <p:spPr>
          <a:xfrm>
            <a:off x="626806" y="940534"/>
            <a:ext cx="8325465" cy="3785652"/>
          </a:xfrm>
          <a:prstGeom prst="rect">
            <a:avLst/>
          </a:prstGeom>
          <a:noFill/>
        </p:spPr>
        <p:txBody>
          <a:bodyPr wrap="square">
            <a:spAutoFit/>
          </a:bodyPr>
          <a:lstStyle>
            <a:defPPr marR="0" lvl="0" algn="l" rtl="0">
              <a:lnSpc>
                <a:spcPct val="100000"/>
              </a:lnSpc>
              <a:spcBef>
                <a:spcPts val="0"/>
              </a:spcBef>
              <a:spcAft>
                <a:spcPts val="0"/>
              </a:spcAft>
            </a:defPPr>
            <a:lvl1pPr>
              <a:defRPr sz="2000">
                <a:solidFill>
                  <a:schemeClr val="bg1"/>
                </a:solidFill>
                <a:latin typeface="Arial" panose="020B0604020202020204" pitchFamily="34" charset="0"/>
                <a:ea typeface="Arial" panose="020B0604020202020204" pitchFamily="34" charset="0"/>
              </a:defRPr>
            </a:lvl1pPr>
          </a:lstStyle>
          <a:p>
            <a:pPr marL="342900" indent="-342900">
              <a:buClr>
                <a:schemeClr val="bg1"/>
              </a:buClr>
              <a:buFont typeface="Arial" panose="020B0604020202020204" pitchFamily="34" charset="0"/>
              <a:buChar char="•"/>
            </a:pPr>
            <a:r>
              <a:rPr lang="es-ES" dirty="0"/>
              <a:t>Lámina Galvanizada normal</a:t>
            </a:r>
          </a:p>
          <a:p>
            <a:pPr>
              <a:buClr>
                <a:schemeClr val="bg1"/>
              </a:buClr>
            </a:pPr>
            <a:endParaRPr lang="es-ES" dirty="0"/>
          </a:p>
          <a:p>
            <a:pPr>
              <a:buClr>
                <a:schemeClr val="bg1"/>
              </a:buClr>
            </a:pPr>
            <a:r>
              <a:rPr lang="es-CO" dirty="0"/>
              <a:t>Lámina recubierta por el proceso de inmersión en caliente, a la cual se le aplica un</a:t>
            </a:r>
          </a:p>
          <a:p>
            <a:pPr>
              <a:buClr>
                <a:schemeClr val="bg1"/>
              </a:buClr>
            </a:pPr>
            <a:r>
              <a:rPr lang="es-CO" dirty="0"/>
              <a:t>recubrimiento de zinc, apta para aplicaciones en el segmento Construcción.</a:t>
            </a:r>
          </a:p>
          <a:p>
            <a:pPr>
              <a:buClr>
                <a:schemeClr val="bg1"/>
              </a:buClr>
            </a:pPr>
            <a:endParaRPr lang="es-CO" dirty="0"/>
          </a:p>
          <a:p>
            <a:pPr>
              <a:buClr>
                <a:schemeClr val="bg1"/>
              </a:buClr>
            </a:pPr>
            <a:r>
              <a:rPr lang="es-CO" dirty="0"/>
              <a:t>Consiste en calentar previamente los lingotes de acero fundido a una temperatura que permita la deformación del lingote por un proceso de estiramiento y desbaste que se produce en una cadena de cilindros a presión llamado tren de laminación. Estos cilindros van formando el perfil deseado hasta conseguir las medidas que se requieran.</a:t>
            </a:r>
            <a:endParaRPr lang="es-ES" dirty="0"/>
          </a:p>
        </p:txBody>
      </p:sp>
    </p:spTree>
    <p:extLst>
      <p:ext uri="{BB962C8B-B14F-4D97-AF65-F5344CB8AC3E}">
        <p14:creationId xmlns:p14="http://schemas.microsoft.com/office/powerpoint/2010/main" val="1162505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382B6EF-1770-419B-BFE3-F3E88B3E8F6F}"/>
              </a:ext>
            </a:extLst>
          </p:cNvPr>
          <p:cNvSpPr txBox="1"/>
          <p:nvPr/>
        </p:nvSpPr>
        <p:spPr>
          <a:xfrm>
            <a:off x="693173" y="577455"/>
            <a:ext cx="7934633" cy="2215991"/>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Tx/>
              <a:buFont typeface="Arial" panose="020B0604020202020204" pitchFamily="34" charset="0"/>
              <a:buChar char="•"/>
              <a:defRPr sz="1800">
                <a:solidFill>
                  <a:schemeClr val="tx1"/>
                </a:solidFill>
                <a:latin typeface="Arial" panose="020B0604020202020204" pitchFamily="34" charset="0"/>
                <a:ea typeface="Arial" panose="020B0604020202020204" pitchFamily="34" charset="0"/>
              </a:defRPr>
            </a:lvl1pPr>
          </a:lstStyle>
          <a:p>
            <a:r>
              <a:rPr lang="es-CO" sz="1200" dirty="0"/>
              <a:t>Lámina Galvanizada negra</a:t>
            </a:r>
          </a:p>
          <a:p>
            <a:pPr marL="0" indent="0">
              <a:buNone/>
            </a:pPr>
            <a:r>
              <a:rPr lang="es-CO" sz="1200" dirty="0"/>
              <a:t>Este tipo de lámina se suministra en rollo u hojas sin recocer o templada, en acabado mate o brillante, el rollo varía desde 5.5 toneladas hasta 12 toneladas. La calidad puede ser comercial, troquelado profundo, troquelado extra profundo y troquelado extra profundo estabilizado con aluminio.</a:t>
            </a:r>
          </a:p>
          <a:p>
            <a:pPr marL="0" indent="0">
              <a:buNone/>
            </a:pPr>
            <a:endParaRPr lang="es-CO" sz="1200" dirty="0"/>
          </a:p>
          <a:p>
            <a:r>
              <a:rPr lang="es-CO" sz="1200" dirty="0"/>
              <a:t>Cinta de Acero</a:t>
            </a:r>
          </a:p>
          <a:p>
            <a:pPr marL="0" indent="0">
              <a:buNone/>
            </a:pPr>
            <a:r>
              <a:rPr lang="es-CO" sz="1200" dirty="0"/>
              <a:t>Lámina de 2 pies de ancho con recubrimiento de zinc para la fabricación de láminas con perfiles acanalados. Disponible en galvanizado, </a:t>
            </a:r>
            <a:r>
              <a:rPr lang="es-CO" sz="1200" dirty="0" err="1"/>
              <a:t>zintroalum</a:t>
            </a:r>
            <a:r>
              <a:rPr lang="es-CO" sz="1200" dirty="0"/>
              <a:t> y </a:t>
            </a:r>
            <a:r>
              <a:rPr lang="es-CO" sz="1200" dirty="0" err="1"/>
              <a:t>pintro</a:t>
            </a:r>
            <a:r>
              <a:rPr lang="es-CO" sz="1200" dirty="0"/>
              <a:t>. Lamina recubierta por el proceso de inmersión en caliente, a la cual se le aplica un recubrimiento de zinc, se utiliza para la fabricación de lámina KR-18. Cintas de acero de 2 pies (0.61m), Galvanizado, </a:t>
            </a:r>
            <a:r>
              <a:rPr lang="es-CO" sz="1200" dirty="0" err="1"/>
              <a:t>Zintro</a:t>
            </a:r>
            <a:r>
              <a:rPr lang="es-CO" sz="1200" dirty="0"/>
              <a:t> Alum y </a:t>
            </a:r>
            <a:r>
              <a:rPr lang="es-CO" sz="1200" dirty="0" err="1"/>
              <a:t>Pintro</a:t>
            </a:r>
            <a:r>
              <a:rPr lang="es-CO" sz="1200" dirty="0"/>
              <a:t>.</a:t>
            </a:r>
          </a:p>
          <a:p>
            <a:pPr marL="0" indent="0">
              <a:buNone/>
            </a:pPr>
            <a:endParaRPr lang="es-CO" dirty="0"/>
          </a:p>
        </p:txBody>
      </p:sp>
      <p:pic>
        <p:nvPicPr>
          <p:cNvPr id="4" name="Imagen 3">
            <a:extLst>
              <a:ext uri="{FF2B5EF4-FFF2-40B4-BE49-F238E27FC236}">
                <a16:creationId xmlns:a16="http://schemas.microsoft.com/office/drawing/2014/main" id="{E4DAD52E-5F47-4DC4-8318-B39C14EF3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075" y="2751230"/>
            <a:ext cx="4387850" cy="2207260"/>
          </a:xfrm>
          <a:prstGeom prst="rect">
            <a:avLst/>
          </a:prstGeom>
          <a:ln>
            <a:solidFill>
              <a:schemeClr val="tx1"/>
            </a:solidFill>
          </a:ln>
        </p:spPr>
      </p:pic>
    </p:spTree>
    <p:extLst>
      <p:ext uri="{BB962C8B-B14F-4D97-AF65-F5344CB8AC3E}">
        <p14:creationId xmlns:p14="http://schemas.microsoft.com/office/powerpoint/2010/main" val="3429924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8A63395-56F9-4256-A3C4-9FB202A2E64E}"/>
              </a:ext>
            </a:extLst>
          </p:cNvPr>
          <p:cNvSpPr txBox="1"/>
          <p:nvPr/>
        </p:nvSpPr>
        <p:spPr>
          <a:xfrm>
            <a:off x="3952568" y="267740"/>
            <a:ext cx="3908322" cy="4647426"/>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None/>
            </a:pPr>
            <a:endParaRPr lang="es-CO" dirty="0"/>
          </a:p>
          <a:p>
            <a:r>
              <a:rPr lang="es-CO" dirty="0"/>
              <a:t>Laminado en caliente</a:t>
            </a:r>
          </a:p>
          <a:p>
            <a:endParaRPr lang="es-CO" dirty="0"/>
          </a:p>
          <a:p>
            <a:pPr marL="0" indent="0">
              <a:buNone/>
            </a:pPr>
            <a:r>
              <a:rPr lang="es-CO" sz="1800" dirty="0">
                <a:effectLst/>
                <a:latin typeface="Arial" panose="020B0604020202020204" pitchFamily="34" charset="0"/>
                <a:ea typeface="Arial" panose="020B0604020202020204" pitchFamily="34" charset="0"/>
              </a:rPr>
              <a:t>Acero laminado que ha pasado por el proceso de conformación a una temperatura superior a los 926° C para evitar que se recristalice. Se le puede dar forma mucho más fácilmente que al acero más frío, y puede partir de lingotes de material en tamaños mucho más grandes. Una pieza de acero laminada en caliente tiene una superficie áspera, sin tacto grasiento y bordes redondeados.</a:t>
            </a:r>
            <a:endParaRPr lang="es-CO" dirty="0"/>
          </a:p>
          <a:p>
            <a:r>
              <a:rPr lang="es-CO" dirty="0"/>
              <a:t>Laminado en frío</a:t>
            </a:r>
          </a:p>
        </p:txBody>
      </p:sp>
      <p:pic>
        <p:nvPicPr>
          <p:cNvPr id="4" name="Imagen 3" descr="laminado en caliente">
            <a:extLst>
              <a:ext uri="{FF2B5EF4-FFF2-40B4-BE49-F238E27FC236}">
                <a16:creationId xmlns:a16="http://schemas.microsoft.com/office/drawing/2014/main" id="{5505C13F-B88F-4C55-8960-E4BA1D8488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438" y="1054735"/>
            <a:ext cx="3034030" cy="3034030"/>
          </a:xfrm>
          <a:prstGeom prst="rect">
            <a:avLst/>
          </a:prstGeom>
          <a:noFill/>
          <a:ln>
            <a:noFill/>
          </a:ln>
        </p:spPr>
      </p:pic>
    </p:spTree>
    <p:extLst>
      <p:ext uri="{BB962C8B-B14F-4D97-AF65-F5344CB8AC3E}">
        <p14:creationId xmlns:p14="http://schemas.microsoft.com/office/powerpoint/2010/main" val="319751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laminado en frio">
            <a:extLst>
              <a:ext uri="{FF2B5EF4-FFF2-40B4-BE49-F238E27FC236}">
                <a16:creationId xmlns:a16="http://schemas.microsoft.com/office/drawing/2014/main" id="{C5566499-406E-4045-831F-6112A37358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444" y="1582102"/>
            <a:ext cx="3808095" cy="1979295"/>
          </a:xfrm>
          <a:prstGeom prst="rect">
            <a:avLst/>
          </a:prstGeom>
          <a:noFill/>
          <a:ln>
            <a:noFill/>
          </a:ln>
        </p:spPr>
      </p:pic>
      <p:sp>
        <p:nvSpPr>
          <p:cNvPr id="7" name="CuadroTexto 6">
            <a:extLst>
              <a:ext uri="{FF2B5EF4-FFF2-40B4-BE49-F238E27FC236}">
                <a16:creationId xmlns:a16="http://schemas.microsoft.com/office/drawing/2014/main" id="{2461A765-5063-4055-867D-CA1A4AB427A3}"/>
              </a:ext>
            </a:extLst>
          </p:cNvPr>
          <p:cNvSpPr txBox="1"/>
          <p:nvPr/>
        </p:nvSpPr>
        <p:spPr>
          <a:xfrm>
            <a:off x="4409768" y="1527133"/>
            <a:ext cx="4572000" cy="2031325"/>
          </a:xfrm>
          <a:prstGeom prst="rect">
            <a:avLst/>
          </a:prstGeom>
          <a:noFill/>
        </p:spPr>
        <p:txBody>
          <a:bodyPr wrap="square">
            <a:spAutoFit/>
          </a:bodyPr>
          <a:lstStyle/>
          <a:p>
            <a:r>
              <a:rPr lang="es-CO" dirty="0"/>
              <a:t>Laminado en frío</a:t>
            </a:r>
          </a:p>
          <a:p>
            <a:endParaRPr lang="es-CO" dirty="0"/>
          </a:p>
          <a:p>
            <a:r>
              <a:rPr lang="es-CO" dirty="0"/>
              <a:t>Proceso de conformación a temperatura ambiente, permitiendo su recristianización. Adecuado para usos en los que no se requieren formas precisas y tolerancias bajas. El laminado en frío aumenta la resistencia y dureza  y disminuye su ductilidad. Una pieza de acero laminada en frío tiene una superficie lisa, de tacto grasiento y bordes afilados </a:t>
            </a:r>
          </a:p>
        </p:txBody>
      </p:sp>
    </p:spTree>
    <p:extLst>
      <p:ext uri="{BB962C8B-B14F-4D97-AF65-F5344CB8AC3E}">
        <p14:creationId xmlns:p14="http://schemas.microsoft.com/office/powerpoint/2010/main" val="657035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F0ACB198-136E-461C-A46F-111DEBD94768}"/>
              </a:ext>
            </a:extLst>
          </p:cNvPr>
          <p:cNvSpPr txBox="1"/>
          <p:nvPr/>
        </p:nvSpPr>
        <p:spPr>
          <a:xfrm>
            <a:off x="626806" y="229379"/>
            <a:ext cx="78903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dirty="0">
                <a:solidFill>
                  <a:schemeClr val="lt1"/>
                </a:solidFill>
                <a:latin typeface="Jacques Francois Shadow"/>
                <a:ea typeface="Jacques Francois Shadow"/>
                <a:cs typeface="Jacques Francois Shadow"/>
                <a:sym typeface="Jacques Francois Shadow"/>
              </a:rPr>
              <a:t>P</a:t>
            </a:r>
            <a:r>
              <a:rPr lang="es-CO" sz="2800" dirty="0">
                <a:solidFill>
                  <a:schemeClr val="lt1"/>
                </a:solidFill>
                <a:latin typeface="Jacques Francois Shadow"/>
                <a:ea typeface="Jacques Francois Shadow"/>
                <a:cs typeface="Jacques Francois Shadow"/>
                <a:sym typeface="Jacques Francois Shadow"/>
              </a:rPr>
              <a:t>ROPIEDADES MECANICAS</a:t>
            </a:r>
            <a:endParaRPr lang="pt-BR" sz="2800" dirty="0">
              <a:solidFill>
                <a:schemeClr val="lt1"/>
              </a:solidFill>
              <a:latin typeface="Jacques Francois Shadow"/>
              <a:ea typeface="Jacques Francois Shadow"/>
              <a:cs typeface="Jacques Francois Shadow"/>
              <a:sym typeface="Jacques Francois Shadow"/>
            </a:endParaRPr>
          </a:p>
        </p:txBody>
      </p:sp>
      <p:pic>
        <p:nvPicPr>
          <p:cNvPr id="4" name="Imagen 3">
            <a:extLst>
              <a:ext uri="{FF2B5EF4-FFF2-40B4-BE49-F238E27FC236}">
                <a16:creationId xmlns:a16="http://schemas.microsoft.com/office/drawing/2014/main" id="{C314E0B3-F468-46CD-AF9E-CB269B855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889" y="752559"/>
            <a:ext cx="5476219" cy="4185734"/>
          </a:xfrm>
          <a:prstGeom prst="rect">
            <a:avLst/>
          </a:prstGeom>
          <a:ln>
            <a:solidFill>
              <a:schemeClr val="tx1"/>
            </a:solidFill>
          </a:ln>
        </p:spPr>
      </p:pic>
    </p:spTree>
    <p:extLst>
      <p:ext uri="{BB962C8B-B14F-4D97-AF65-F5344CB8AC3E}">
        <p14:creationId xmlns:p14="http://schemas.microsoft.com/office/powerpoint/2010/main" val="400098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5">
            <a:extLst>
              <a:ext uri="{FF2B5EF4-FFF2-40B4-BE49-F238E27FC236}">
                <a16:creationId xmlns:a16="http://schemas.microsoft.com/office/drawing/2014/main" id="{93E87047-C499-497A-BFBF-6CD6803668B9}"/>
              </a:ext>
            </a:extLst>
          </p:cNvPr>
          <p:cNvPicPr>
            <a:picLocks noChangeAspect="1"/>
          </p:cNvPicPr>
          <p:nvPr/>
        </p:nvPicPr>
        <p:blipFill>
          <a:blip r:embed="rId2"/>
          <a:stretch>
            <a:fillRect/>
          </a:stretch>
        </p:blipFill>
        <p:spPr>
          <a:xfrm>
            <a:off x="4572000" y="1233653"/>
            <a:ext cx="4145168" cy="3106516"/>
          </a:xfrm>
          <a:prstGeom prst="rect">
            <a:avLst/>
          </a:prstGeom>
        </p:spPr>
      </p:pic>
      <p:sp>
        <p:nvSpPr>
          <p:cNvPr id="3" name="Marcador de contenido 2">
            <a:extLst>
              <a:ext uri="{FF2B5EF4-FFF2-40B4-BE49-F238E27FC236}">
                <a16:creationId xmlns:a16="http://schemas.microsoft.com/office/drawing/2014/main" id="{8AA09FC3-9B13-4C57-9A32-CB5AE3A4B225}"/>
              </a:ext>
            </a:extLst>
          </p:cNvPr>
          <p:cNvSpPr txBox="1">
            <a:spLocks/>
          </p:cNvSpPr>
          <p:nvPr/>
        </p:nvSpPr>
        <p:spPr>
          <a:xfrm>
            <a:off x="485824" y="217259"/>
            <a:ext cx="3879698" cy="4708981"/>
          </a:xfrm>
          <a:prstGeom prst="rect">
            <a:avLst/>
          </a:prstGeom>
          <a:noFill/>
        </p:spPr>
        <p:txBody>
          <a:bodyPr wrap="square">
            <a:spAutoFit/>
          </a:bodyPr>
          <a:lstStyle>
            <a:defPPr marR="0" lvl="0" algn="l" rtl="0">
              <a:lnSpc>
                <a:spcPct val="100000"/>
              </a:lnSpc>
              <a:spcBef>
                <a:spcPts val="0"/>
              </a:spcBef>
              <a:spcAft>
                <a:spcPts val="0"/>
              </a:spcAft>
              <a:defRPr/>
            </a:defPPr>
            <a:lvl1pP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2000" dirty="0"/>
              <a:t>El proceso inicia con un lingote de acero recién fundido y solidificado “aun caliente “el lingote se coloca en un horno donde permanece varias horas, hasta alcanzar una temperatura uniforme en toda su extensión, esto para que pueda fluir consistentemente durante el laminado. El lingote recalentado pasa al molino de laminación donde se lamina en una de las tres formas intermedias laminadas llamadas lupias, tochos o planchas.</a:t>
            </a:r>
          </a:p>
        </p:txBody>
      </p:sp>
    </p:spTree>
    <p:extLst>
      <p:ext uri="{BB962C8B-B14F-4D97-AF65-F5344CB8AC3E}">
        <p14:creationId xmlns:p14="http://schemas.microsoft.com/office/powerpoint/2010/main" val="3173300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93C381-67B1-4CB9-A2F9-90C02D0E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535" y="0"/>
            <a:ext cx="4635561" cy="1446238"/>
          </a:xfrm>
          <a:prstGeom prst="rect">
            <a:avLst/>
          </a:prstGeom>
          <a:ln>
            <a:solidFill>
              <a:schemeClr val="tx1"/>
            </a:solidFill>
          </a:ln>
        </p:spPr>
      </p:pic>
      <p:pic>
        <p:nvPicPr>
          <p:cNvPr id="3" name="Imagen 2">
            <a:extLst>
              <a:ext uri="{FF2B5EF4-FFF2-40B4-BE49-F238E27FC236}">
                <a16:creationId xmlns:a16="http://schemas.microsoft.com/office/drawing/2014/main" id="{67443223-9F0E-4010-AC06-EFB42018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35" y="1580430"/>
            <a:ext cx="4989523" cy="1459377"/>
          </a:xfrm>
          <a:prstGeom prst="rect">
            <a:avLst/>
          </a:prstGeom>
          <a:ln>
            <a:solidFill>
              <a:schemeClr val="tx1"/>
            </a:solidFill>
          </a:ln>
        </p:spPr>
      </p:pic>
      <p:pic>
        <p:nvPicPr>
          <p:cNvPr id="4" name="Imagen 3">
            <a:extLst>
              <a:ext uri="{FF2B5EF4-FFF2-40B4-BE49-F238E27FC236}">
                <a16:creationId xmlns:a16="http://schemas.microsoft.com/office/drawing/2014/main" id="{4EFDD833-A672-42D3-8786-DB3CD5438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535" y="3173999"/>
            <a:ext cx="5353665" cy="1435394"/>
          </a:xfrm>
          <a:prstGeom prst="rect">
            <a:avLst/>
          </a:prstGeom>
          <a:ln>
            <a:solidFill>
              <a:schemeClr val="tx1"/>
            </a:solidFill>
          </a:ln>
        </p:spPr>
      </p:pic>
    </p:spTree>
    <p:extLst>
      <p:ext uri="{BB962C8B-B14F-4D97-AF65-F5344CB8AC3E}">
        <p14:creationId xmlns:p14="http://schemas.microsoft.com/office/powerpoint/2010/main" val="4099240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E0923BE6-9A4F-46EB-B14F-C0E6C284B3C1}"/>
              </a:ext>
            </a:extLst>
          </p:cNvPr>
          <p:cNvSpPr txBox="1"/>
          <p:nvPr/>
        </p:nvSpPr>
        <p:spPr>
          <a:xfrm>
            <a:off x="626806" y="229379"/>
            <a:ext cx="78903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dirty="0">
                <a:solidFill>
                  <a:schemeClr val="lt1"/>
                </a:solidFill>
                <a:latin typeface="Jacques Francois Shadow"/>
                <a:ea typeface="Jacques Francois Shadow"/>
                <a:cs typeface="Jacques Francois Shadow"/>
                <a:sym typeface="Jacques Francois Shadow"/>
              </a:rPr>
              <a:t>LÁMINA COLD ROLLED</a:t>
            </a:r>
            <a:endParaRPr lang="pt-BR" sz="2800" dirty="0">
              <a:solidFill>
                <a:schemeClr val="lt1"/>
              </a:solidFill>
              <a:latin typeface="Jacques Francois Shadow"/>
              <a:ea typeface="Jacques Francois Shadow"/>
              <a:cs typeface="Jacques Francois Shadow"/>
              <a:sym typeface="Jacques Francois Shadow"/>
            </a:endParaRPr>
          </a:p>
        </p:txBody>
      </p:sp>
      <p:pic>
        <p:nvPicPr>
          <p:cNvPr id="3" name="Imagen 2">
            <a:extLst>
              <a:ext uri="{FF2B5EF4-FFF2-40B4-BE49-F238E27FC236}">
                <a16:creationId xmlns:a16="http://schemas.microsoft.com/office/drawing/2014/main" id="{B6DD5633-2286-4634-B4E2-C47E5B3A6F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833" y="1004750"/>
            <a:ext cx="2359797" cy="1566999"/>
          </a:xfrm>
          <a:prstGeom prst="rect">
            <a:avLst/>
          </a:prstGeom>
          <a:noFill/>
          <a:ln>
            <a:solidFill>
              <a:schemeClr val="tx1"/>
            </a:solidFill>
          </a:ln>
        </p:spPr>
      </p:pic>
      <p:pic>
        <p:nvPicPr>
          <p:cNvPr id="4" name="Imagen 3">
            <a:extLst>
              <a:ext uri="{FF2B5EF4-FFF2-40B4-BE49-F238E27FC236}">
                <a16:creationId xmlns:a16="http://schemas.microsoft.com/office/drawing/2014/main" id="{0531E3ED-22BC-4EA2-8945-8DCCF84544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862" y="2964096"/>
            <a:ext cx="2359741" cy="1566999"/>
          </a:xfrm>
          <a:prstGeom prst="rect">
            <a:avLst/>
          </a:prstGeom>
          <a:noFill/>
          <a:ln>
            <a:solidFill>
              <a:schemeClr val="tx1"/>
            </a:solidFill>
          </a:ln>
        </p:spPr>
      </p:pic>
      <p:sp>
        <p:nvSpPr>
          <p:cNvPr id="12" name="CuadroTexto 11">
            <a:extLst>
              <a:ext uri="{FF2B5EF4-FFF2-40B4-BE49-F238E27FC236}">
                <a16:creationId xmlns:a16="http://schemas.microsoft.com/office/drawing/2014/main" id="{1BFD1857-78EE-4334-922A-530B0DDC5662}"/>
              </a:ext>
            </a:extLst>
          </p:cNvPr>
          <p:cNvSpPr txBox="1"/>
          <p:nvPr/>
        </p:nvSpPr>
        <p:spPr>
          <a:xfrm>
            <a:off x="3215148" y="832812"/>
            <a:ext cx="5515897" cy="2246769"/>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dirty="0"/>
              <a:t>La lamina </a:t>
            </a:r>
            <a:r>
              <a:rPr lang="es-CO" dirty="0" err="1"/>
              <a:t>Cold</a:t>
            </a:r>
            <a:r>
              <a:rPr lang="es-CO" dirty="0"/>
              <a:t> </a:t>
            </a:r>
            <a:r>
              <a:rPr lang="es-CO" dirty="0" err="1"/>
              <a:t>Rolled</a:t>
            </a:r>
            <a:r>
              <a:rPr lang="es-CO" dirty="0"/>
              <a:t> o en español acero laminado en frio es el resultado de un proceso industrial conocido como laminado, laminación o rolado por medio del cual a través de presión por medio de rodillos se adelgaza o se reduce el espesor de bobinas de acero </a:t>
            </a:r>
            <a:r>
              <a:rPr lang="es-CO" dirty="0" err="1"/>
              <a:t>hot</a:t>
            </a:r>
            <a:r>
              <a:rPr lang="es-CO" dirty="0"/>
              <a:t> </a:t>
            </a:r>
            <a:r>
              <a:rPr lang="es-CO" dirty="0" err="1"/>
              <a:t>rolled</a:t>
            </a:r>
            <a:r>
              <a:rPr lang="es-CO" dirty="0"/>
              <a:t> (HR) o en español acero laminado en caliente. </a:t>
            </a:r>
          </a:p>
        </p:txBody>
      </p:sp>
      <p:sp>
        <p:nvSpPr>
          <p:cNvPr id="14" name="CuadroTexto 13">
            <a:extLst>
              <a:ext uri="{FF2B5EF4-FFF2-40B4-BE49-F238E27FC236}">
                <a16:creationId xmlns:a16="http://schemas.microsoft.com/office/drawing/2014/main" id="{6EF47627-C496-4A95-A57B-B813495D5CC6}"/>
              </a:ext>
            </a:extLst>
          </p:cNvPr>
          <p:cNvSpPr txBox="1"/>
          <p:nvPr/>
        </p:nvSpPr>
        <p:spPr>
          <a:xfrm>
            <a:off x="3687096" y="3378263"/>
            <a:ext cx="4572000" cy="1323439"/>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ES" dirty="0"/>
              <a:t>Utilizado -&gt;&gt; metalmecánica, autopartes, construcción, agrícola, carpintería metálica o ornamentación y fabricación de perfiles</a:t>
            </a:r>
            <a:endParaRPr lang="es-CO" dirty="0"/>
          </a:p>
        </p:txBody>
      </p:sp>
    </p:spTree>
    <p:extLst>
      <p:ext uri="{BB962C8B-B14F-4D97-AF65-F5344CB8AC3E}">
        <p14:creationId xmlns:p14="http://schemas.microsoft.com/office/powerpoint/2010/main" val="1772521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1">
            <a:extLst>
              <a:ext uri="{FF2B5EF4-FFF2-40B4-BE49-F238E27FC236}">
                <a16:creationId xmlns:a16="http://schemas.microsoft.com/office/drawing/2014/main" id="{DC8B2C72-7C70-45C0-8335-26BF994D487C}"/>
              </a:ext>
            </a:extLst>
          </p:cNvPr>
          <p:cNvSpPr txBox="1"/>
          <p:nvPr/>
        </p:nvSpPr>
        <p:spPr>
          <a:xfrm>
            <a:off x="191728" y="157973"/>
            <a:ext cx="8139285"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LÁMINA GALVANIZADA PREPINTADA</a:t>
            </a:r>
          </a:p>
        </p:txBody>
      </p:sp>
      <p:pic>
        <p:nvPicPr>
          <p:cNvPr id="3" name="Imagen 2">
            <a:extLst>
              <a:ext uri="{FF2B5EF4-FFF2-40B4-BE49-F238E27FC236}">
                <a16:creationId xmlns:a16="http://schemas.microsoft.com/office/drawing/2014/main" id="{E53E6353-6F1F-4C99-91CF-36509B8506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717" y="681153"/>
            <a:ext cx="1755058" cy="1169918"/>
          </a:xfrm>
          <a:prstGeom prst="rect">
            <a:avLst/>
          </a:prstGeom>
          <a:noFill/>
          <a:ln>
            <a:solidFill>
              <a:schemeClr val="tx1"/>
            </a:solidFill>
          </a:ln>
        </p:spPr>
      </p:pic>
      <p:pic>
        <p:nvPicPr>
          <p:cNvPr id="4" name="Imagen 3">
            <a:extLst>
              <a:ext uri="{FF2B5EF4-FFF2-40B4-BE49-F238E27FC236}">
                <a16:creationId xmlns:a16="http://schemas.microsoft.com/office/drawing/2014/main" id="{7216F77B-D966-423A-8AE9-7D3B54ADF7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950" y="2003901"/>
            <a:ext cx="2126326" cy="1418461"/>
          </a:xfrm>
          <a:prstGeom prst="rect">
            <a:avLst/>
          </a:prstGeom>
          <a:noFill/>
          <a:ln>
            <a:solidFill>
              <a:schemeClr val="tx1"/>
            </a:solidFill>
          </a:ln>
        </p:spPr>
      </p:pic>
      <p:pic>
        <p:nvPicPr>
          <p:cNvPr id="5" name="Imagen 4">
            <a:extLst>
              <a:ext uri="{FF2B5EF4-FFF2-40B4-BE49-F238E27FC236}">
                <a16:creationId xmlns:a16="http://schemas.microsoft.com/office/drawing/2014/main" id="{EDE0A35A-8B47-43E4-872C-674F6E60BC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728" y="3574487"/>
            <a:ext cx="1754823" cy="1170623"/>
          </a:xfrm>
          <a:prstGeom prst="rect">
            <a:avLst/>
          </a:prstGeom>
          <a:noFill/>
          <a:ln>
            <a:noFill/>
          </a:ln>
        </p:spPr>
      </p:pic>
      <p:sp>
        <p:nvSpPr>
          <p:cNvPr id="7" name="CuadroTexto 6">
            <a:extLst>
              <a:ext uri="{FF2B5EF4-FFF2-40B4-BE49-F238E27FC236}">
                <a16:creationId xmlns:a16="http://schemas.microsoft.com/office/drawing/2014/main" id="{E1C9FFA3-5292-4F79-A2D5-B140E91E0BC2}"/>
              </a:ext>
            </a:extLst>
          </p:cNvPr>
          <p:cNvSpPr txBox="1"/>
          <p:nvPr/>
        </p:nvSpPr>
        <p:spPr>
          <a:xfrm>
            <a:off x="3347885" y="1250866"/>
            <a:ext cx="4572000" cy="523220"/>
          </a:xfrm>
          <a:prstGeom prst="rect">
            <a:avLst/>
          </a:prstGeom>
          <a:noFill/>
        </p:spPr>
        <p:txBody>
          <a:bodyPr wrap="square">
            <a:spAutoFit/>
          </a:bodyPr>
          <a:lstStyle/>
          <a:p>
            <a:r>
              <a:rPr lang="es-ES" dirty="0">
                <a:latin typeface="Arial" panose="020B0604020202020204" pitchFamily="34" charset="0"/>
                <a:ea typeface="Arial" panose="020B0604020202020204" pitchFamily="34" charset="0"/>
              </a:rPr>
              <a:t>C</a:t>
            </a:r>
            <a:r>
              <a:rPr lang="es-ES" sz="1400" dirty="0">
                <a:effectLst/>
                <a:latin typeface="Arial" panose="020B0604020202020204" pitchFamily="34" charset="0"/>
                <a:ea typeface="Arial" panose="020B0604020202020204" pitchFamily="34" charset="0"/>
              </a:rPr>
              <a:t>ombina las propiedades del acero galvanizado con la protección de un recubrimiento orgánico adicional</a:t>
            </a:r>
            <a:endParaRPr lang="es-CO" dirty="0"/>
          </a:p>
        </p:txBody>
      </p:sp>
      <p:sp>
        <p:nvSpPr>
          <p:cNvPr id="9" name="CuadroTexto 8">
            <a:extLst>
              <a:ext uri="{FF2B5EF4-FFF2-40B4-BE49-F238E27FC236}">
                <a16:creationId xmlns:a16="http://schemas.microsoft.com/office/drawing/2014/main" id="{CD2E1EDB-9C09-4E9C-8CBB-F75DC798B233}"/>
              </a:ext>
            </a:extLst>
          </p:cNvPr>
          <p:cNvSpPr txBox="1"/>
          <p:nvPr/>
        </p:nvSpPr>
        <p:spPr>
          <a:xfrm>
            <a:off x="3347885" y="2343799"/>
            <a:ext cx="4572000" cy="738664"/>
          </a:xfrm>
          <a:prstGeom prst="rect">
            <a:avLst/>
          </a:prstGeom>
          <a:noFill/>
        </p:spPr>
        <p:txBody>
          <a:bodyPr wrap="square">
            <a:spAutoFit/>
          </a:bodyPr>
          <a:lstStyle/>
          <a:p>
            <a:r>
              <a:rPr lang="es-ES" sz="1400" dirty="0">
                <a:effectLst/>
                <a:latin typeface="Arial" panose="020B0604020202020204" pitchFamily="34" charset="0"/>
                <a:ea typeface="Arial" panose="020B0604020202020204" pitchFamily="34" charset="0"/>
              </a:rPr>
              <a:t>mobiliario metálico, elementos para calefacción, ventilación, aire acondicionado </a:t>
            </a:r>
            <a:r>
              <a:rPr lang="es-CO" sz="1400" dirty="0">
                <a:effectLst/>
                <a:latin typeface="Arial" panose="020B0604020202020204" pitchFamily="34" charset="0"/>
                <a:ea typeface="Arial" panose="020B0604020202020204" pitchFamily="34" charset="0"/>
              </a:rPr>
              <a:t>fabricación de cubierta y fachadas.</a:t>
            </a:r>
            <a:endParaRPr lang="es-CO" dirty="0"/>
          </a:p>
        </p:txBody>
      </p:sp>
    </p:spTree>
    <p:extLst>
      <p:ext uri="{BB962C8B-B14F-4D97-AF65-F5344CB8AC3E}">
        <p14:creationId xmlns:p14="http://schemas.microsoft.com/office/powerpoint/2010/main" val="3176948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24ABA755-D78F-46D9-9E5C-770AD760A687}"/>
              </a:ext>
            </a:extLst>
          </p:cNvPr>
          <p:cNvSpPr txBox="1"/>
          <p:nvPr/>
        </p:nvSpPr>
        <p:spPr>
          <a:xfrm>
            <a:off x="258097" y="244127"/>
            <a:ext cx="78903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dirty="0">
                <a:solidFill>
                  <a:schemeClr val="lt1"/>
                </a:solidFill>
                <a:latin typeface="Jacques Francois Shadow"/>
                <a:ea typeface="Jacques Francois Shadow"/>
                <a:cs typeface="Jacques Francois Shadow"/>
                <a:sym typeface="Jacques Francois Shadow"/>
              </a:rPr>
              <a:t>CHAPAS - LAMINAS GALVANIZADAS</a:t>
            </a:r>
            <a:endParaRPr lang="pt-BR" sz="2800" dirty="0">
              <a:solidFill>
                <a:schemeClr val="lt1"/>
              </a:solidFill>
              <a:latin typeface="Jacques Francois Shadow"/>
              <a:ea typeface="Jacques Francois Shadow"/>
              <a:cs typeface="Jacques Francois Shadow"/>
              <a:sym typeface="Jacques Francois Shadow"/>
            </a:endParaRPr>
          </a:p>
        </p:txBody>
      </p:sp>
      <p:sp>
        <p:nvSpPr>
          <p:cNvPr id="4" name="CuadroTexto 3">
            <a:extLst>
              <a:ext uri="{FF2B5EF4-FFF2-40B4-BE49-F238E27FC236}">
                <a16:creationId xmlns:a16="http://schemas.microsoft.com/office/drawing/2014/main" id="{915A44DE-73E5-4B79-8629-DF4D896663BA}"/>
              </a:ext>
            </a:extLst>
          </p:cNvPr>
          <p:cNvSpPr txBox="1"/>
          <p:nvPr/>
        </p:nvSpPr>
        <p:spPr>
          <a:xfrm>
            <a:off x="258097" y="1113721"/>
            <a:ext cx="4763728" cy="3785652"/>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dirty="0"/>
              <a:t>Chapa Negra - &gt;&gt; Laminas en caliente</a:t>
            </a:r>
          </a:p>
          <a:p>
            <a:endParaRPr lang="es-CO" dirty="0"/>
          </a:p>
          <a:p>
            <a:r>
              <a:rPr lang="es-CO" dirty="0"/>
              <a:t>Chapa Decapada -&gt;&gt; libre de óxidos e incrustaciones</a:t>
            </a:r>
          </a:p>
          <a:p>
            <a:endParaRPr lang="es-CO" dirty="0"/>
          </a:p>
          <a:p>
            <a:r>
              <a:rPr lang="es-CO" dirty="0"/>
              <a:t>Chapa Blanca -&gt;&gt; Se reduce a espesor deseado, tratamiento térmico, proceso de laminación, endurecimiento y acabado final</a:t>
            </a:r>
          </a:p>
          <a:p>
            <a:endParaRPr lang="es-CO" dirty="0"/>
          </a:p>
          <a:p>
            <a:endParaRPr lang="es-CO" dirty="0"/>
          </a:p>
          <a:p>
            <a:endParaRPr lang="es-CO" dirty="0"/>
          </a:p>
        </p:txBody>
      </p:sp>
      <p:pic>
        <p:nvPicPr>
          <p:cNvPr id="5" name="Imagen 4" descr="Imagen de la pantalla de un celular con texto&#10;&#10;Descripción generada automáticamente con confianza baja">
            <a:extLst>
              <a:ext uri="{FF2B5EF4-FFF2-40B4-BE49-F238E27FC236}">
                <a16:creationId xmlns:a16="http://schemas.microsoft.com/office/drawing/2014/main" id="{1C48AF2E-63B6-4922-9B68-71082E260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825" y="1858010"/>
            <a:ext cx="3905250" cy="1427480"/>
          </a:xfrm>
          <a:prstGeom prst="rect">
            <a:avLst/>
          </a:prstGeom>
          <a:ln>
            <a:solidFill>
              <a:schemeClr val="tx1"/>
            </a:solidFill>
          </a:ln>
        </p:spPr>
      </p:pic>
    </p:spTree>
    <p:extLst>
      <p:ext uri="{BB962C8B-B14F-4D97-AF65-F5344CB8AC3E}">
        <p14:creationId xmlns:p14="http://schemas.microsoft.com/office/powerpoint/2010/main" val="368581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283F9BE-D98A-4DEA-9E71-3CE1E48FBAD4}"/>
              </a:ext>
            </a:extLst>
          </p:cNvPr>
          <p:cNvSpPr txBox="1"/>
          <p:nvPr/>
        </p:nvSpPr>
        <p:spPr>
          <a:xfrm>
            <a:off x="256103" y="155273"/>
            <a:ext cx="3731342" cy="923330"/>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1800" dirty="0">
                <a:solidFill>
                  <a:schemeClr val="tx1"/>
                </a:solidFill>
              </a:rPr>
              <a:t>Chapa Galvanizada -&gt;&gt; </a:t>
            </a:r>
            <a:r>
              <a:rPr lang="es-CO" sz="1800" dirty="0">
                <a:solidFill>
                  <a:schemeClr val="tx1"/>
                </a:solidFill>
              </a:rPr>
              <a:t>Revistiendo las chapas Negras con Cinc</a:t>
            </a:r>
            <a:r>
              <a:rPr lang="es-ES" sz="1800" dirty="0">
                <a:solidFill>
                  <a:schemeClr val="tx1"/>
                </a:solidFill>
              </a:rPr>
              <a:t> </a:t>
            </a:r>
          </a:p>
        </p:txBody>
      </p:sp>
      <p:sp>
        <p:nvSpPr>
          <p:cNvPr id="3" name="CuadroTexto 2">
            <a:extLst>
              <a:ext uri="{FF2B5EF4-FFF2-40B4-BE49-F238E27FC236}">
                <a16:creationId xmlns:a16="http://schemas.microsoft.com/office/drawing/2014/main" id="{E278D58A-53F5-4335-BBFF-9ED653F7E94D}"/>
              </a:ext>
            </a:extLst>
          </p:cNvPr>
          <p:cNvSpPr txBox="1"/>
          <p:nvPr/>
        </p:nvSpPr>
        <p:spPr>
          <a:xfrm>
            <a:off x="375086" y="1138932"/>
            <a:ext cx="2022526" cy="646331"/>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1800" dirty="0">
                <a:solidFill>
                  <a:schemeClr val="tx1"/>
                </a:solidFill>
              </a:rPr>
              <a:t>Chapa estriada - chapa lagrimada</a:t>
            </a:r>
          </a:p>
        </p:txBody>
      </p:sp>
      <p:pic>
        <p:nvPicPr>
          <p:cNvPr id="4" name="Imagen 3" descr="Imagen que contiene tela, alfombra&#10;&#10;Descripción generada automáticamente">
            <a:extLst>
              <a:ext uri="{FF2B5EF4-FFF2-40B4-BE49-F238E27FC236}">
                <a16:creationId xmlns:a16="http://schemas.microsoft.com/office/drawing/2014/main" id="{045AE3EE-13EB-4290-8EB4-A87B367BAC38}"/>
              </a:ext>
            </a:extLst>
          </p:cNvPr>
          <p:cNvPicPr>
            <a:picLocks noChangeAspect="1"/>
          </p:cNvPicPr>
          <p:nvPr/>
        </p:nvPicPr>
        <p:blipFill>
          <a:blip r:embed="rId2"/>
          <a:stretch>
            <a:fillRect/>
          </a:stretch>
        </p:blipFill>
        <p:spPr>
          <a:xfrm>
            <a:off x="2397612" y="1136789"/>
            <a:ext cx="2924175" cy="1163955"/>
          </a:xfrm>
          <a:prstGeom prst="rect">
            <a:avLst/>
          </a:prstGeom>
          <a:ln>
            <a:solidFill>
              <a:schemeClr val="tx1"/>
            </a:solidFill>
          </a:ln>
        </p:spPr>
      </p:pic>
      <p:pic>
        <p:nvPicPr>
          <p:cNvPr id="5" name="Imagen 4" descr="Tabla&#10;&#10;Descripción generada automáticamente">
            <a:extLst>
              <a:ext uri="{FF2B5EF4-FFF2-40B4-BE49-F238E27FC236}">
                <a16:creationId xmlns:a16="http://schemas.microsoft.com/office/drawing/2014/main" id="{F4CB2253-2E49-4961-9F72-DFAF9578C877}"/>
              </a:ext>
            </a:extLst>
          </p:cNvPr>
          <p:cNvPicPr>
            <a:picLocks noChangeAspect="1"/>
          </p:cNvPicPr>
          <p:nvPr/>
        </p:nvPicPr>
        <p:blipFill>
          <a:blip r:embed="rId3"/>
          <a:stretch>
            <a:fillRect/>
          </a:stretch>
        </p:blipFill>
        <p:spPr>
          <a:xfrm>
            <a:off x="5508524" y="773385"/>
            <a:ext cx="3476625" cy="1537970"/>
          </a:xfrm>
          <a:prstGeom prst="rect">
            <a:avLst/>
          </a:prstGeom>
        </p:spPr>
      </p:pic>
      <p:sp>
        <p:nvSpPr>
          <p:cNvPr id="6" name="CuadroTexto 5">
            <a:extLst>
              <a:ext uri="{FF2B5EF4-FFF2-40B4-BE49-F238E27FC236}">
                <a16:creationId xmlns:a16="http://schemas.microsoft.com/office/drawing/2014/main" id="{D04EEE80-3C48-4740-8FFA-98DAA078EC3B}"/>
              </a:ext>
            </a:extLst>
          </p:cNvPr>
          <p:cNvSpPr txBox="1"/>
          <p:nvPr/>
        </p:nvSpPr>
        <p:spPr>
          <a:xfrm>
            <a:off x="448628" y="2765665"/>
            <a:ext cx="2220830" cy="369332"/>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1800" dirty="0">
                <a:solidFill>
                  <a:schemeClr val="tx1"/>
                </a:solidFill>
              </a:rPr>
              <a:t>Chapa estampada</a:t>
            </a:r>
          </a:p>
        </p:txBody>
      </p:sp>
      <p:sp>
        <p:nvSpPr>
          <p:cNvPr id="8" name="CuadroTexto 7">
            <a:extLst>
              <a:ext uri="{FF2B5EF4-FFF2-40B4-BE49-F238E27FC236}">
                <a16:creationId xmlns:a16="http://schemas.microsoft.com/office/drawing/2014/main" id="{A3114D82-ECF7-4C66-9029-A1258FEBAB6D}"/>
              </a:ext>
            </a:extLst>
          </p:cNvPr>
          <p:cNvSpPr txBox="1"/>
          <p:nvPr/>
        </p:nvSpPr>
        <p:spPr>
          <a:xfrm>
            <a:off x="3568109" y="2465252"/>
            <a:ext cx="2007778" cy="369332"/>
          </a:xfrm>
          <a:prstGeom prst="rect">
            <a:avLst/>
          </a:prstGeom>
          <a:noFill/>
        </p:spPr>
        <p:txBody>
          <a:bodyPr wrap="square">
            <a:spAutoFit/>
          </a:bodyPr>
          <a:lstStyle>
            <a:defPPr marR="0" lvl="0" algn="l" rtl="0">
              <a:lnSpc>
                <a:spcPct val="100000"/>
              </a:lnSpc>
              <a:spcBef>
                <a:spcPts val="0"/>
              </a:spcBef>
              <a:spcAft>
                <a:spcPts val="0"/>
              </a:spcAft>
              <a:defRPr/>
            </a:defPPr>
            <a:lvl1pPr marL="0" indent="0">
              <a:buClrTx/>
              <a:buFont typeface="Arial" panose="020B0604020202020204" pitchFamily="34" charset="0"/>
              <a:buNone/>
              <a:defRPr sz="1800">
                <a:solidFill>
                  <a:schemeClr val="tx1"/>
                </a:solidFill>
                <a:latin typeface="Arial" panose="020B0604020202020204" pitchFamily="34" charset="0"/>
                <a:ea typeface="Arial" panose="020B0604020202020204" pitchFamily="34" charset="0"/>
              </a:defRPr>
            </a:lvl1pPr>
          </a:lstStyle>
          <a:p>
            <a:r>
              <a:rPr lang="es-ES" dirty="0"/>
              <a:t>Chapa perforada</a:t>
            </a:r>
            <a:endParaRPr lang="es-CO" dirty="0"/>
          </a:p>
        </p:txBody>
      </p:sp>
      <p:pic>
        <p:nvPicPr>
          <p:cNvPr id="9" name="Imagen 8" descr="Un conjunto de letras negras en un fondo blanco&#10;&#10;Descripción generada automáticamente con confianza baja">
            <a:extLst>
              <a:ext uri="{FF2B5EF4-FFF2-40B4-BE49-F238E27FC236}">
                <a16:creationId xmlns:a16="http://schemas.microsoft.com/office/drawing/2014/main" id="{A18927A0-53F5-4DC3-8390-E0F07A0E63EF}"/>
              </a:ext>
            </a:extLst>
          </p:cNvPr>
          <p:cNvPicPr>
            <a:picLocks noChangeAspect="1"/>
          </p:cNvPicPr>
          <p:nvPr/>
        </p:nvPicPr>
        <p:blipFill>
          <a:blip r:embed="rId4"/>
          <a:stretch>
            <a:fillRect/>
          </a:stretch>
        </p:blipFill>
        <p:spPr>
          <a:xfrm>
            <a:off x="256103" y="3340440"/>
            <a:ext cx="2924176" cy="1328256"/>
          </a:xfrm>
          <a:prstGeom prst="rect">
            <a:avLst/>
          </a:prstGeom>
          <a:ln>
            <a:solidFill>
              <a:schemeClr val="tx1"/>
            </a:solidFill>
          </a:ln>
        </p:spPr>
      </p:pic>
      <p:pic>
        <p:nvPicPr>
          <p:cNvPr id="10" name="Imagen 9" descr="Un conjunto de letras negras en un fondo blanco&#10;&#10;Descripción generada automáticamente con confianza media">
            <a:extLst>
              <a:ext uri="{FF2B5EF4-FFF2-40B4-BE49-F238E27FC236}">
                <a16:creationId xmlns:a16="http://schemas.microsoft.com/office/drawing/2014/main" id="{C20C0A9A-3B20-40C3-B31D-8F6754B4A760}"/>
              </a:ext>
            </a:extLst>
          </p:cNvPr>
          <p:cNvPicPr>
            <a:picLocks noChangeAspect="1"/>
          </p:cNvPicPr>
          <p:nvPr/>
        </p:nvPicPr>
        <p:blipFill>
          <a:blip r:embed="rId5"/>
          <a:stretch>
            <a:fillRect/>
          </a:stretch>
        </p:blipFill>
        <p:spPr>
          <a:xfrm>
            <a:off x="3372800" y="2820692"/>
            <a:ext cx="2398395" cy="1039495"/>
          </a:xfrm>
          <a:prstGeom prst="rect">
            <a:avLst/>
          </a:prstGeom>
          <a:ln>
            <a:solidFill>
              <a:schemeClr val="tx1"/>
            </a:solidFill>
          </a:ln>
        </p:spPr>
      </p:pic>
      <p:pic>
        <p:nvPicPr>
          <p:cNvPr id="11" name="Imagen 10" descr="Teclado de computadora&#10;&#10;Descripción generada automáticamente con confianza media">
            <a:extLst>
              <a:ext uri="{FF2B5EF4-FFF2-40B4-BE49-F238E27FC236}">
                <a16:creationId xmlns:a16="http://schemas.microsoft.com/office/drawing/2014/main" id="{5180C661-B508-4821-B484-6FFBE331732A}"/>
              </a:ext>
            </a:extLst>
          </p:cNvPr>
          <p:cNvPicPr>
            <a:picLocks noChangeAspect="1"/>
          </p:cNvPicPr>
          <p:nvPr/>
        </p:nvPicPr>
        <p:blipFill>
          <a:blip r:embed="rId6"/>
          <a:stretch>
            <a:fillRect/>
          </a:stretch>
        </p:blipFill>
        <p:spPr>
          <a:xfrm>
            <a:off x="3311204" y="3994412"/>
            <a:ext cx="2521585" cy="1075690"/>
          </a:xfrm>
          <a:prstGeom prst="rect">
            <a:avLst/>
          </a:prstGeom>
          <a:ln>
            <a:solidFill>
              <a:schemeClr val="tx1"/>
            </a:solidFill>
          </a:ln>
        </p:spPr>
      </p:pic>
      <p:pic>
        <p:nvPicPr>
          <p:cNvPr id="12" name="Imagen 11" descr="Imagen en blanco y negro&#10;&#10;Descripción generada automáticamente con confianza baja">
            <a:extLst>
              <a:ext uri="{FF2B5EF4-FFF2-40B4-BE49-F238E27FC236}">
                <a16:creationId xmlns:a16="http://schemas.microsoft.com/office/drawing/2014/main" id="{51F20AA5-3C6D-4D46-81D1-E5B7FA1BE34B}"/>
              </a:ext>
            </a:extLst>
          </p:cNvPr>
          <p:cNvPicPr>
            <a:picLocks noChangeAspect="1"/>
          </p:cNvPicPr>
          <p:nvPr/>
        </p:nvPicPr>
        <p:blipFill>
          <a:blip r:embed="rId7"/>
          <a:stretch>
            <a:fillRect/>
          </a:stretch>
        </p:blipFill>
        <p:spPr>
          <a:xfrm>
            <a:off x="6025310" y="3134997"/>
            <a:ext cx="2877497" cy="1328256"/>
          </a:xfrm>
          <a:prstGeom prst="rect">
            <a:avLst/>
          </a:prstGeom>
          <a:ln>
            <a:solidFill>
              <a:schemeClr val="tx1"/>
            </a:solidFill>
          </a:ln>
        </p:spPr>
      </p:pic>
    </p:spTree>
    <p:extLst>
      <p:ext uri="{BB962C8B-B14F-4D97-AF65-F5344CB8AC3E}">
        <p14:creationId xmlns:p14="http://schemas.microsoft.com/office/powerpoint/2010/main" val="3699084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8630CD85-533D-4984-AC5A-47B491104FEB}"/>
              </a:ext>
            </a:extLst>
          </p:cNvPr>
          <p:cNvSpPr txBox="1"/>
          <p:nvPr/>
        </p:nvSpPr>
        <p:spPr>
          <a:xfrm>
            <a:off x="2061087" y="244127"/>
            <a:ext cx="502182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dirty="0">
                <a:solidFill>
                  <a:schemeClr val="lt1"/>
                </a:solidFill>
                <a:latin typeface="Jacques Francois Shadow"/>
                <a:ea typeface="Jacques Francois Shadow"/>
                <a:cs typeface="Jacques Francois Shadow"/>
                <a:sym typeface="Jacques Francois Shadow"/>
              </a:rPr>
              <a:t>CHAPAS - MINIONDA</a:t>
            </a:r>
            <a:endParaRPr lang="pt-BR" sz="2800" dirty="0">
              <a:solidFill>
                <a:schemeClr val="lt1"/>
              </a:solidFill>
              <a:latin typeface="Jacques Francois Shadow"/>
              <a:ea typeface="Jacques Francois Shadow"/>
              <a:cs typeface="Jacques Francois Shadow"/>
              <a:sym typeface="Jacques Francois Shadow"/>
            </a:endParaRPr>
          </a:p>
        </p:txBody>
      </p:sp>
      <p:sp>
        <p:nvSpPr>
          <p:cNvPr id="4" name="CuadroTexto 3">
            <a:extLst>
              <a:ext uri="{FF2B5EF4-FFF2-40B4-BE49-F238E27FC236}">
                <a16:creationId xmlns:a16="http://schemas.microsoft.com/office/drawing/2014/main" id="{1F24D63A-5301-4E2E-9319-4D0C0C43611A}"/>
              </a:ext>
            </a:extLst>
          </p:cNvPr>
          <p:cNvSpPr txBox="1"/>
          <p:nvPr/>
        </p:nvSpPr>
        <p:spPr>
          <a:xfrm>
            <a:off x="545689" y="767307"/>
            <a:ext cx="8406581" cy="400110"/>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dirty="0"/>
              <a:t>Este tipo de chapas pueden ser galvanizadas, prelacadas o traslúcidas</a:t>
            </a:r>
          </a:p>
        </p:txBody>
      </p:sp>
      <p:pic>
        <p:nvPicPr>
          <p:cNvPr id="5" name="Imagen 4">
            <a:extLst>
              <a:ext uri="{FF2B5EF4-FFF2-40B4-BE49-F238E27FC236}">
                <a16:creationId xmlns:a16="http://schemas.microsoft.com/office/drawing/2014/main" id="{56461DBB-1C76-4A10-BD49-647D599A63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4712" y="1195297"/>
            <a:ext cx="2314575" cy="495300"/>
          </a:xfrm>
          <a:prstGeom prst="rect">
            <a:avLst/>
          </a:prstGeom>
          <a:noFill/>
          <a:ln>
            <a:solidFill>
              <a:schemeClr val="tx1"/>
            </a:solidFill>
          </a:ln>
        </p:spPr>
      </p:pic>
      <p:pic>
        <p:nvPicPr>
          <p:cNvPr id="6" name="Imagen 5" descr="Tabla&#10;&#10;Descripción generada automáticamente">
            <a:extLst>
              <a:ext uri="{FF2B5EF4-FFF2-40B4-BE49-F238E27FC236}">
                <a16:creationId xmlns:a16="http://schemas.microsoft.com/office/drawing/2014/main" id="{1F5AE818-26C4-4D49-956B-BD7A6AEAF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011" y="1870526"/>
            <a:ext cx="6625977" cy="3028847"/>
          </a:xfrm>
          <a:prstGeom prst="rect">
            <a:avLst/>
          </a:prstGeom>
          <a:ln>
            <a:solidFill>
              <a:schemeClr val="tx1"/>
            </a:solidFill>
          </a:ln>
        </p:spPr>
      </p:pic>
    </p:spTree>
    <p:extLst>
      <p:ext uri="{BB962C8B-B14F-4D97-AF65-F5344CB8AC3E}">
        <p14:creationId xmlns:p14="http://schemas.microsoft.com/office/powerpoint/2010/main" val="2383790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1">
            <a:extLst>
              <a:ext uri="{FF2B5EF4-FFF2-40B4-BE49-F238E27FC236}">
                <a16:creationId xmlns:a16="http://schemas.microsoft.com/office/drawing/2014/main" id="{1BD6AFDE-D9B7-4B38-A3AB-E5B3F3414535}"/>
              </a:ext>
            </a:extLst>
          </p:cNvPr>
          <p:cNvSpPr txBox="1"/>
          <p:nvPr/>
        </p:nvSpPr>
        <p:spPr>
          <a:xfrm>
            <a:off x="1637984" y="349702"/>
            <a:ext cx="586803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dirty="0">
                <a:solidFill>
                  <a:schemeClr val="dk1"/>
                </a:solidFill>
                <a:latin typeface="Jacques Francois Shadow"/>
                <a:sym typeface="Jacques Francois Shadow"/>
              </a:rPr>
              <a:t>CHAPA - TRAPEZOIDAL</a:t>
            </a:r>
          </a:p>
        </p:txBody>
      </p:sp>
      <p:sp>
        <p:nvSpPr>
          <p:cNvPr id="7" name="CuadroTexto 6">
            <a:extLst>
              <a:ext uri="{FF2B5EF4-FFF2-40B4-BE49-F238E27FC236}">
                <a16:creationId xmlns:a16="http://schemas.microsoft.com/office/drawing/2014/main" id="{DB7EC1CE-523E-4A64-93FF-3EFF578E52F7}"/>
              </a:ext>
            </a:extLst>
          </p:cNvPr>
          <p:cNvSpPr txBox="1"/>
          <p:nvPr/>
        </p:nvSpPr>
        <p:spPr>
          <a:xfrm>
            <a:off x="818535" y="872882"/>
            <a:ext cx="7506929" cy="369332"/>
          </a:xfrm>
          <a:prstGeom prst="rect">
            <a:avLst/>
          </a:prstGeom>
          <a:noFill/>
        </p:spPr>
        <p:txBody>
          <a:bodyPr wrap="square">
            <a:spAutoFit/>
          </a:bodyPr>
          <a:lstStyle>
            <a:defPPr marR="0" lvl="0" algn="l" rtl="0">
              <a:lnSpc>
                <a:spcPct val="100000"/>
              </a:lnSpc>
              <a:spcBef>
                <a:spcPts val="0"/>
              </a:spcBef>
              <a:spcAft>
                <a:spcPts val="0"/>
              </a:spcAft>
              <a:defRPr/>
            </a:defPPr>
            <a:lvl1pPr marL="0" indent="0">
              <a:buClrTx/>
              <a:buFont typeface="Arial" panose="020B0604020202020204" pitchFamily="34" charset="0"/>
              <a:buNone/>
              <a:defRPr sz="1800">
                <a:solidFill>
                  <a:schemeClr val="tx1"/>
                </a:solidFill>
                <a:latin typeface="Arial" panose="020B0604020202020204" pitchFamily="34" charset="0"/>
                <a:ea typeface="Arial" panose="020B0604020202020204" pitchFamily="34" charset="0"/>
              </a:defRPr>
            </a:lvl1pPr>
          </a:lstStyle>
          <a:p>
            <a:r>
              <a:rPr lang="es-CO" dirty="0"/>
              <a:t>Este tipo de chapas pueden ser galvanizadas, prelacadas o traslúcidas</a:t>
            </a:r>
          </a:p>
        </p:txBody>
      </p:sp>
      <p:pic>
        <p:nvPicPr>
          <p:cNvPr id="8" name="Imagen 7">
            <a:extLst>
              <a:ext uri="{FF2B5EF4-FFF2-40B4-BE49-F238E27FC236}">
                <a16:creationId xmlns:a16="http://schemas.microsoft.com/office/drawing/2014/main" id="{0A9BCE32-C3BE-467C-8A9C-56CEEF101C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4711" y="1242214"/>
            <a:ext cx="2314575" cy="495300"/>
          </a:xfrm>
          <a:prstGeom prst="rect">
            <a:avLst/>
          </a:prstGeom>
          <a:noFill/>
          <a:ln>
            <a:solidFill>
              <a:schemeClr val="tx1"/>
            </a:solidFill>
          </a:ln>
        </p:spPr>
      </p:pic>
      <p:pic>
        <p:nvPicPr>
          <p:cNvPr id="9" name="Imagen 8" descr="Tabla&#10;&#10;Descripción generada automáticamente">
            <a:extLst>
              <a:ext uri="{FF2B5EF4-FFF2-40B4-BE49-F238E27FC236}">
                <a16:creationId xmlns:a16="http://schemas.microsoft.com/office/drawing/2014/main" id="{3CD3A791-8FA6-4292-B1BB-D4B113065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15" y="1962027"/>
            <a:ext cx="6853769" cy="2887920"/>
          </a:xfrm>
          <a:prstGeom prst="rect">
            <a:avLst/>
          </a:prstGeom>
          <a:ln>
            <a:solidFill>
              <a:schemeClr val="tx1"/>
            </a:solidFill>
          </a:ln>
        </p:spPr>
      </p:pic>
    </p:spTree>
    <p:extLst>
      <p:ext uri="{BB962C8B-B14F-4D97-AF65-F5344CB8AC3E}">
        <p14:creationId xmlns:p14="http://schemas.microsoft.com/office/powerpoint/2010/main" val="1003830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AF37EDF8-5EF2-41EB-A1A5-6ECBCB3050B1}"/>
              </a:ext>
            </a:extLst>
          </p:cNvPr>
          <p:cNvSpPr txBox="1"/>
          <p:nvPr/>
        </p:nvSpPr>
        <p:spPr>
          <a:xfrm>
            <a:off x="2061087" y="244127"/>
            <a:ext cx="502182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dirty="0">
                <a:solidFill>
                  <a:schemeClr val="lt1"/>
                </a:solidFill>
                <a:latin typeface="Jacques Francois Shadow"/>
                <a:ea typeface="Jacques Francois Shadow"/>
                <a:cs typeface="Jacques Francois Shadow"/>
                <a:sym typeface="Jacques Francois Shadow"/>
              </a:rPr>
              <a:t>CHAPAS – FORJADO </a:t>
            </a:r>
            <a:endParaRPr lang="pt-BR" sz="2800" dirty="0">
              <a:solidFill>
                <a:schemeClr val="lt1"/>
              </a:solidFill>
              <a:latin typeface="Jacques Francois Shadow"/>
              <a:ea typeface="Jacques Francois Shadow"/>
              <a:cs typeface="Jacques Francois Shadow"/>
              <a:sym typeface="Jacques Francois Shadow"/>
            </a:endParaRPr>
          </a:p>
        </p:txBody>
      </p:sp>
      <p:pic>
        <p:nvPicPr>
          <p:cNvPr id="3" name="Imagen 2">
            <a:extLst>
              <a:ext uri="{FF2B5EF4-FFF2-40B4-BE49-F238E27FC236}">
                <a16:creationId xmlns:a16="http://schemas.microsoft.com/office/drawing/2014/main" id="{4CE1EE79-9BFD-4633-9ECC-25B0ED93C3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5649" y="1030236"/>
            <a:ext cx="3190875" cy="1962150"/>
          </a:xfrm>
          <a:prstGeom prst="rect">
            <a:avLst/>
          </a:prstGeom>
          <a:noFill/>
          <a:ln>
            <a:solidFill>
              <a:schemeClr val="tx1"/>
            </a:solidFill>
          </a:ln>
        </p:spPr>
      </p:pic>
      <p:pic>
        <p:nvPicPr>
          <p:cNvPr id="4" name="Imagen 3" descr="Tabla&#10;&#10;Descripción generada automáticamente">
            <a:extLst>
              <a:ext uri="{FF2B5EF4-FFF2-40B4-BE49-F238E27FC236}">
                <a16:creationId xmlns:a16="http://schemas.microsoft.com/office/drawing/2014/main" id="{69DE7832-A8A4-4588-80DF-9C42E7EBA31A}"/>
              </a:ext>
            </a:extLst>
          </p:cNvPr>
          <p:cNvPicPr>
            <a:picLocks noChangeAspect="1"/>
          </p:cNvPicPr>
          <p:nvPr/>
        </p:nvPicPr>
        <p:blipFill>
          <a:blip r:embed="rId3"/>
          <a:stretch>
            <a:fillRect/>
          </a:stretch>
        </p:blipFill>
        <p:spPr>
          <a:xfrm>
            <a:off x="4163501" y="1030236"/>
            <a:ext cx="4514850" cy="3362325"/>
          </a:xfrm>
          <a:prstGeom prst="rect">
            <a:avLst/>
          </a:prstGeom>
          <a:ln>
            <a:solidFill>
              <a:schemeClr val="tx1"/>
            </a:solidFill>
          </a:ln>
        </p:spPr>
      </p:pic>
    </p:spTree>
    <p:extLst>
      <p:ext uri="{BB962C8B-B14F-4D97-AF65-F5344CB8AC3E}">
        <p14:creationId xmlns:p14="http://schemas.microsoft.com/office/powerpoint/2010/main" val="1604857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4">
            <a:extLst>
              <a:ext uri="{FF2B5EF4-FFF2-40B4-BE49-F238E27FC236}">
                <a16:creationId xmlns:a16="http://schemas.microsoft.com/office/drawing/2014/main" id="{952D8B20-31FB-4153-B3AA-8CF32C549832}"/>
              </a:ext>
            </a:extLst>
          </p:cNvPr>
          <p:cNvPicPr>
            <a:picLocks noChangeAspect="1"/>
          </p:cNvPicPr>
          <p:nvPr/>
        </p:nvPicPr>
        <p:blipFill>
          <a:blip r:embed="rId2"/>
          <a:stretch>
            <a:fillRect/>
          </a:stretch>
        </p:blipFill>
        <p:spPr>
          <a:xfrm>
            <a:off x="4999061" y="914400"/>
            <a:ext cx="3672989" cy="3803640"/>
          </a:xfrm>
          <a:prstGeom prst="rect">
            <a:avLst/>
          </a:prstGeom>
        </p:spPr>
      </p:pic>
      <p:sp>
        <p:nvSpPr>
          <p:cNvPr id="3" name="Marcador de contenido 2">
            <a:extLst>
              <a:ext uri="{FF2B5EF4-FFF2-40B4-BE49-F238E27FC236}">
                <a16:creationId xmlns:a16="http://schemas.microsoft.com/office/drawing/2014/main" id="{D7827291-2EB5-4F6F-BFEC-BB678691FD6B}"/>
              </a:ext>
            </a:extLst>
          </p:cNvPr>
          <p:cNvSpPr txBox="1">
            <a:spLocks/>
          </p:cNvSpPr>
          <p:nvPr/>
        </p:nvSpPr>
        <p:spPr>
          <a:xfrm>
            <a:off x="471950" y="1077282"/>
            <a:ext cx="3958031" cy="3477875"/>
          </a:xfrm>
          <a:prstGeom prst="rect">
            <a:avLst/>
          </a:prstGeom>
          <a:noFill/>
        </p:spPr>
        <p:txBody>
          <a:bodyPr wrap="square">
            <a:spAutoFit/>
          </a:bodyPr>
          <a:lstStyle>
            <a:defPPr marR="0" lvl="0" algn="l" rtl="0">
              <a:lnSpc>
                <a:spcPct val="100000"/>
              </a:lnSpc>
              <a:spcBef>
                <a:spcPts val="0"/>
              </a:spcBef>
              <a:spcAft>
                <a:spcPts val="0"/>
              </a:spcAft>
              <a:defRPr/>
            </a:defPPr>
            <a:lvl1pPr>
              <a:defRPr sz="2000">
                <a:solidFill>
                  <a:schemeClr val="bg1"/>
                </a:solidFill>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La mayoría de los productos se realizan en caliente debido a la gran cantidad de deformación requerida y se le llama laminado en caliente, este tipo de laminados están generalmente libres de esfuerzos residuales y sus propiedades son isotrópicas (propiedades iguales en todas sus dimensiones)</a:t>
            </a:r>
          </a:p>
          <a:p>
            <a:endParaRPr lang="es-CO" dirty="0"/>
          </a:p>
        </p:txBody>
      </p:sp>
    </p:spTree>
    <p:extLst>
      <p:ext uri="{BB962C8B-B14F-4D97-AF65-F5344CB8AC3E}">
        <p14:creationId xmlns:p14="http://schemas.microsoft.com/office/powerpoint/2010/main" val="174185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D264B-B896-4DEC-8F8C-9AC7E88FEA27}"/>
              </a:ext>
            </a:extLst>
          </p:cNvPr>
          <p:cNvSpPr txBox="1">
            <a:spLocks/>
          </p:cNvSpPr>
          <p:nvPr/>
        </p:nvSpPr>
        <p:spPr>
          <a:xfrm>
            <a:off x="2536723" y="373627"/>
            <a:ext cx="4159045"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gn="ctr">
              <a:buNone/>
              <a:defRPr sz="2800">
                <a:solidFill>
                  <a:schemeClr val="dk1"/>
                </a:solidFill>
                <a:latin typeface="Jacques Francois Shadow"/>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4000" dirty="0"/>
              <a:t>LAMINADO</a:t>
            </a:r>
          </a:p>
        </p:txBody>
      </p:sp>
      <p:sp>
        <p:nvSpPr>
          <p:cNvPr id="3" name="Marcador de contenido 2">
            <a:extLst>
              <a:ext uri="{FF2B5EF4-FFF2-40B4-BE49-F238E27FC236}">
                <a16:creationId xmlns:a16="http://schemas.microsoft.com/office/drawing/2014/main" id="{69D57BA8-B7FD-4130-B9F9-667D7608C4DF}"/>
              </a:ext>
            </a:extLst>
          </p:cNvPr>
          <p:cNvSpPr txBox="1">
            <a:spLocks/>
          </p:cNvSpPr>
          <p:nvPr/>
        </p:nvSpPr>
        <p:spPr>
          <a:xfrm>
            <a:off x="265471" y="1353553"/>
            <a:ext cx="4306529" cy="3785652"/>
          </a:xfrm>
          <a:prstGeom prst="rect">
            <a:avLst/>
          </a:prstGeom>
          <a:noFill/>
        </p:spPr>
        <p:txBody>
          <a:bodyPr wrap="square">
            <a:spAutoFit/>
          </a:bodyPr>
          <a:lstStyle>
            <a:defPPr marR="0" lvl="0" algn="l" rtl="0">
              <a:lnSpc>
                <a:spcPct val="100000"/>
              </a:lnSpc>
              <a:spcBef>
                <a:spcPts val="0"/>
              </a:spcBef>
              <a:spcAft>
                <a:spcPts val="0"/>
              </a:spcAft>
              <a:defRPr/>
            </a:defPPr>
            <a:lvl1pPr>
              <a:defRPr sz="2400">
                <a:effectLst/>
                <a:latin typeface="Arial" panose="020B0604020202020204" pitchFamily="34" charset="0"/>
                <a:ea typeface="Arial" panose="020B0604020202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dirty="0"/>
              <a:t>El laminado plano involucra el laminado de planchas, laminas y tiras, en el laminado plano se presiona el material de trabajo entre dos rodillos de manera que su espesor se reduce, además de reducir su espesor incrementa en el ancho del material de trabajo.</a:t>
            </a:r>
          </a:p>
          <a:p>
            <a:endParaRPr lang="es-CO" dirty="0"/>
          </a:p>
        </p:txBody>
      </p:sp>
      <p:pic>
        <p:nvPicPr>
          <p:cNvPr id="4" name="Marcador de contenido 4">
            <a:extLst>
              <a:ext uri="{FF2B5EF4-FFF2-40B4-BE49-F238E27FC236}">
                <a16:creationId xmlns:a16="http://schemas.microsoft.com/office/drawing/2014/main" id="{A3C2B551-5E74-45A4-8B97-8A57F5E07F04}"/>
              </a:ext>
            </a:extLst>
          </p:cNvPr>
          <p:cNvPicPr>
            <a:picLocks noChangeAspect="1"/>
          </p:cNvPicPr>
          <p:nvPr/>
        </p:nvPicPr>
        <p:blipFill>
          <a:blip r:embed="rId2"/>
          <a:stretch>
            <a:fillRect/>
          </a:stretch>
        </p:blipFill>
        <p:spPr>
          <a:xfrm>
            <a:off x="4572000" y="1764632"/>
            <a:ext cx="4323204" cy="2204172"/>
          </a:xfrm>
          <a:prstGeom prst="rect">
            <a:avLst/>
          </a:prstGeom>
          <a:ln>
            <a:solidFill>
              <a:schemeClr val="tx1"/>
            </a:solidFill>
          </a:ln>
        </p:spPr>
      </p:pic>
    </p:spTree>
    <p:extLst>
      <p:ext uri="{BB962C8B-B14F-4D97-AF65-F5344CB8AC3E}">
        <p14:creationId xmlns:p14="http://schemas.microsoft.com/office/powerpoint/2010/main" val="1686014724"/>
      </p:ext>
    </p:extLst>
  </p:cSld>
  <p:clrMapOvr>
    <a:masterClrMapping/>
  </p:clrMapOvr>
</p:sld>
</file>

<file path=ppt/theme/theme1.xml><?xml version="1.0" encoding="utf-8"?>
<a:theme xmlns:a="http://schemas.openxmlformats.org/drawingml/2006/main" name="Atl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630</TotalTime>
  <Words>3804</Words>
  <Application>Microsoft Office PowerPoint</Application>
  <PresentationFormat>Presentación en pantalla (16:9)</PresentationFormat>
  <Paragraphs>247</Paragraphs>
  <Slides>78</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78</vt:i4>
      </vt:variant>
    </vt:vector>
  </HeadingPairs>
  <TitlesOfParts>
    <vt:vector size="86" baseType="lpstr">
      <vt:lpstr>Jacques Francois Shadow</vt:lpstr>
      <vt:lpstr>Noto Sans Symbols</vt:lpstr>
      <vt:lpstr>Calibri</vt:lpstr>
      <vt:lpstr>Symbol</vt:lpstr>
      <vt:lpstr>Arial</vt:lpstr>
      <vt:lpstr>Rockwell</vt:lpstr>
      <vt:lpstr>Ink Free</vt:lpstr>
      <vt:lpstr>Atlas</vt:lpstr>
      <vt:lpstr>Presentación de PowerPoint</vt:lpstr>
      <vt:lpstr>Presentación de PowerPoint</vt:lpstr>
      <vt:lpstr>¿Que es un perfil metálico?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perfiles metálicos.</vt:lpstr>
      <vt:lpstr>¿COMO IDENTIFICAR UN PERFIL EUROPEO?.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HEB 200 MM</vt:lpstr>
      <vt:lpstr>W 16 X 45 - La letra w indica el tipo de perfil. -el numero 16 indica la altura por pulgadas.  -el numero 45 indica su peso .</vt:lpstr>
      <vt:lpstr>PERFILES MAS ULTILZADOS PARA LA CONSTRUCCIÓN.</vt:lpstr>
      <vt:lpstr>USO MAS COMBENIENTE DEL PERFIL EN IPN O EN DOBLE T</vt:lpstr>
      <vt:lpstr>PERFIL IPN O PORFIL EN DOBLE T NORMAL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 PODEMOS FABRICAR CON PERFILERIA METALICA?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Daniel Ernesto Pulido Cortes</cp:lastModifiedBy>
  <cp:revision>14</cp:revision>
  <dcterms:created xsi:type="dcterms:W3CDTF">2019-11-27T03:16:21Z</dcterms:created>
  <dcterms:modified xsi:type="dcterms:W3CDTF">2022-05-10T20:56:55Z</dcterms:modified>
</cp:coreProperties>
</file>